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0" r:id="rId3"/>
    <p:sldId id="308" r:id="rId4"/>
    <p:sldId id="307" r:id="rId5"/>
    <p:sldId id="300" r:id="rId6"/>
    <p:sldId id="306" r:id="rId7"/>
    <p:sldId id="299" r:id="rId8"/>
    <p:sldId id="272" r:id="rId9"/>
    <p:sldId id="273" r:id="rId10"/>
    <p:sldId id="274" r:id="rId11"/>
    <p:sldId id="265" r:id="rId12"/>
    <p:sldId id="309" r:id="rId13"/>
    <p:sldId id="310" r:id="rId14"/>
    <p:sldId id="311" r:id="rId15"/>
    <p:sldId id="276" r:id="rId16"/>
    <p:sldId id="297" r:id="rId17"/>
    <p:sldId id="292" r:id="rId18"/>
    <p:sldId id="291" r:id="rId19"/>
    <p:sldId id="312" r:id="rId20"/>
    <p:sldId id="281" r:id="rId21"/>
    <p:sldId id="278" r:id="rId22"/>
    <p:sldId id="280" r:id="rId2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  <a:srgbClr val="71893F"/>
    <a:srgbClr val="FF3300"/>
    <a:srgbClr val="006C31"/>
    <a:srgbClr val="003300"/>
    <a:srgbClr val="4F6228"/>
    <a:srgbClr val="0000FF"/>
    <a:srgbClr val="66FF33"/>
    <a:srgbClr val="8CFECA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55" autoAdjust="0"/>
    <p:restoredTop sz="89943" autoAdjust="0"/>
  </p:normalViewPr>
  <p:slideViewPr>
    <p:cSldViewPr snapToGrid="0">
      <p:cViewPr varScale="1">
        <p:scale>
          <a:sx n="117" d="100"/>
          <a:sy n="117" d="100"/>
        </p:scale>
        <p:origin x="-14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-4020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lazyrinaPV\Desktop\&#1060;&#1080;&#1085;&#1072;&#1085;&#1089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 smtClean="0"/>
              <a:t>Мировые запасы леса на 2020г, млн</a:t>
            </a:r>
            <a:r>
              <a:rPr lang="ru-RU" sz="1400" dirty="0"/>
              <a:t>. га</a:t>
            </a:r>
          </a:p>
        </c:rich>
      </c:tx>
      <c:layout>
        <c:manualLayout>
          <c:xMode val="edge"/>
          <c:yMode val="edge"/>
          <c:x val="1.4152516846466481E-2"/>
          <c:y val="2.5111793863313737E-3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636489126124809E-2"/>
          <c:y val="1.136325236822917E-4"/>
          <c:w val="0.63553407005709739"/>
          <c:h val="0.99988636747631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га</c:v>
                </c:pt>
              </c:strCache>
            </c:strRef>
          </c:tx>
          <c:explosion val="25"/>
          <c:dPt>
            <c:idx val="0"/>
            <c:bubble3D val="0"/>
            <c:explosion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00-C06E-4812-94B0-114BBFD9F9AD}"/>
              </c:ext>
            </c:extLst>
          </c:dPt>
          <c:dLbls>
            <c:dLbl>
              <c:idx val="0"/>
              <c:layout>
                <c:manualLayout>
                  <c:x val="-0.10133479558054403"/>
                  <c:y val="0.11359939466662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66684944756801"/>
                  <c:y val="-2.10369249382640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8815952118200888E-2"/>
                  <c:y val="-0.1220141646419317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7852542357479114E-2"/>
                  <c:y val="-0.1135993946666260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4445662983786696E-3"/>
                  <c:y val="-5.46960048394866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6E-4812-94B0-114BBFD9F9AD}"/>
                </c:ext>
              </c:extLst>
            </c:dLbl>
            <c:dLbl>
              <c:idx val="5"/>
              <c:layout>
                <c:manualLayout>
                  <c:x val="8.4445662983786696E-2"/>
                  <c:y val="1.261950464170638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6E-4812-94B0-114BBFD9F9AD}"/>
                </c:ext>
              </c:extLst>
            </c:dLbl>
            <c:dLbl>
              <c:idx val="6"/>
              <c:layout>
                <c:manualLayout>
                  <c:x val="-2.8148554327928868E-3"/>
                  <c:y val="3.786646488887544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6E-4812-94B0-114BBFD9F9AD}"/>
                </c:ext>
              </c:extLst>
            </c:dLbl>
            <c:dLbl>
              <c:idx val="7"/>
              <c:layout>
                <c:manualLayout>
                  <c:x val="-5.3482253223064893E-2"/>
                  <c:y val="5.469600483948695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6E-4812-94B0-114BBFD9F9AD}"/>
                </c:ext>
              </c:extLst>
            </c:dLbl>
            <c:dLbl>
              <c:idx val="8"/>
              <c:layout>
                <c:manualLayout>
                  <c:x val="-8.7486581052596935E-2"/>
                  <c:y val="3.30286963346467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6E-4812-94B0-114BBFD9F9AD}"/>
                </c:ext>
              </c:extLst>
            </c:dLbl>
            <c:dLbl>
              <c:idx val="9"/>
              <c:layout>
                <c:manualLayout>
                  <c:x val="-7.6540253825504334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6E-4812-94B0-114BBFD9F9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Россия</c:v>
                </c:pt>
                <c:pt idx="1">
                  <c:v>Бразилия</c:v>
                </c:pt>
                <c:pt idx="2">
                  <c:v>Канада</c:v>
                </c:pt>
                <c:pt idx="3">
                  <c:v>США</c:v>
                </c:pt>
                <c:pt idx="4">
                  <c:v>Китай</c:v>
                </c:pt>
                <c:pt idx="5">
                  <c:v>Прочие страны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815</c:v>
                </c:pt>
                <c:pt idx="1">
                  <c:v>497</c:v>
                </c:pt>
                <c:pt idx="2">
                  <c:v>347</c:v>
                </c:pt>
                <c:pt idx="3">
                  <c:v>310</c:v>
                </c:pt>
                <c:pt idx="4">
                  <c:v>220</c:v>
                </c:pt>
                <c:pt idx="5">
                  <c:v>1870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06E-4812-94B0-114BBFD9F9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Россия</c:v>
                </c:pt>
                <c:pt idx="1">
                  <c:v>Бразилия</c:v>
                </c:pt>
                <c:pt idx="2">
                  <c:v>Канада</c:v>
                </c:pt>
                <c:pt idx="3">
                  <c:v>США</c:v>
                </c:pt>
                <c:pt idx="4">
                  <c:v>Китай</c:v>
                </c:pt>
                <c:pt idx="5">
                  <c:v>Прочие страны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0.2</c:v>
                </c:pt>
                <c:pt idx="1">
                  <c:v>0.12000000000000001</c:v>
                </c:pt>
                <c:pt idx="2">
                  <c:v>9.0000000000000024E-2</c:v>
                </c:pt>
                <c:pt idx="3">
                  <c:v>8.0000000000000016E-2</c:v>
                </c:pt>
                <c:pt idx="4">
                  <c:v>5.000000000000001E-2</c:v>
                </c:pt>
                <c:pt idx="5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effectLst/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67724202681116563"/>
          <c:y val="6.311077481479227E-2"/>
          <c:w val="0.32037288190440283"/>
          <c:h val="0.8864840904528141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Распределение площади земель, </a:t>
            </a:r>
            <a:br>
              <a:rPr lang="ru-RU" sz="1200"/>
            </a:br>
            <a:r>
              <a:rPr lang="ru-RU" sz="1200"/>
              <a:t>на которых располагаются леса</a:t>
            </a:r>
          </a:p>
        </c:rich>
      </c:tx>
      <c:layout>
        <c:manualLayout>
          <c:xMode val="edge"/>
          <c:yMode val="edge"/>
          <c:x val="0.18775524446338945"/>
          <c:y val="2.5575447570332581E-2"/>
        </c:manualLayout>
      </c:layout>
      <c:overlay val="1"/>
    </c:title>
    <c:autoTitleDeleted val="0"/>
    <c:view3D>
      <c:rotX val="40"/>
      <c:rotY val="130"/>
      <c:rAngAx val="0"/>
      <c:perspective val="8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9.9653641801263348E-2"/>
          <c:y val="0.17643199011888241"/>
          <c:w val="0.75022780188358951"/>
          <c:h val="0.72182505319827861"/>
        </c:manualLayout>
      </c:layout>
      <c:pie3DChart>
        <c:varyColors val="1"/>
        <c:ser>
          <c:idx val="0"/>
          <c:order val="0"/>
          <c:spPr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explosion val="34"/>
          <c:dPt>
            <c:idx val="0"/>
            <c:bubble3D val="0"/>
            <c:explosion val="9"/>
            <c:spPr>
              <a:solidFill>
                <a:srgbClr val="92D050"/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E3D-414D-9C22-58CCDE5946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3D-414D-9C22-58CCDE594609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E3D-414D-9C22-58CCDE594609}"/>
              </c:ext>
            </c:extLst>
          </c:dPt>
          <c:dLbls>
            <c:dLbl>
              <c:idx val="0"/>
              <c:layout>
                <c:manualLayout>
                  <c:x val="0.10443738173865826"/>
                  <c:y val="8.88888888888894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3D-414D-9C22-58CCDE594609}"/>
                </c:ext>
              </c:extLst>
            </c:dLbl>
            <c:dLbl>
              <c:idx val="1"/>
              <c:layout>
                <c:manualLayout>
                  <c:x val="3.0320530182191108E-2"/>
                  <c:y val="-3.92679313568733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3D-414D-9C22-58CCDE594609}"/>
                </c:ext>
              </c:extLst>
            </c:dLbl>
            <c:dLbl>
              <c:idx val="2"/>
              <c:layout>
                <c:manualLayout>
                  <c:x val="-0.13138896412282824"/>
                  <c:y val="-9.816982839218351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3D-414D-9C22-58CCDE5946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Лист1!$A$4:$A$6</c:f>
              <c:strCache>
                <c:ptCount val="3"/>
                <c:pt idx="0">
                  <c:v>земли лесного фонда</c:v>
                </c:pt>
                <c:pt idx="1">
                  <c:v>земли особо охраняемых природных территорий </c:v>
                </c:pt>
                <c:pt idx="2">
                  <c:v>земли населенных пунктов </c:v>
                </c:pt>
              </c:strCache>
            </c:strRef>
          </c:cat>
          <c:val>
            <c:numRef>
              <c:f>Лист1!$C$4:$C$6</c:f>
              <c:numCache>
                <c:formatCode>0.0%</c:formatCode>
                <c:ptCount val="3"/>
                <c:pt idx="0">
                  <c:v>0.9790000000000002</c:v>
                </c:pt>
                <c:pt idx="1">
                  <c:v>1.7000000000000001E-2</c:v>
                </c:pt>
                <c:pt idx="2">
                  <c:v>4.0000000000000018E-3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3D-414D-9C22-58CCDE5946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8963910739156742E-2"/>
          <c:y val="0.76473676084607067"/>
          <c:w val="0.8889358714154898"/>
          <c:h val="0.18646375139748331"/>
        </c:manualLayout>
      </c:layout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100" dirty="0"/>
              <a:t>по группам </a:t>
            </a:r>
            <a:r>
              <a:rPr lang="ru-RU" sz="1100" dirty="0" smtClean="0"/>
              <a:t>возраста</a:t>
            </a:r>
            <a:endParaRPr lang="ru-RU" sz="110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47672748063066706"/>
          <c:y val="0.2878436298860893"/>
          <c:w val="0.48069170403338679"/>
          <c:h val="0.691244136710559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запас насаждений</c:v>
                </c:pt>
              </c:strCache>
            </c:strRef>
          </c:tx>
          <c:dPt>
            <c:idx val="0"/>
            <c:bubble3D val="0"/>
            <c:spPr>
              <a:solidFill>
                <a:srgbClr val="99FF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886-42AC-9C29-C07A3F0FCD47}"/>
              </c:ext>
            </c:extLst>
          </c:dPt>
          <c:dPt>
            <c:idx val="1"/>
            <c:bubble3D val="0"/>
            <c:spPr>
              <a:solidFill>
                <a:srgbClr val="76953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86-42AC-9C29-C07A3F0FCD47}"/>
              </c:ext>
            </c:extLst>
          </c:dPt>
          <c:dPt>
            <c:idx val="2"/>
            <c:bubble3D val="0"/>
            <c:spPr>
              <a:solidFill>
                <a:srgbClr val="006C3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886-42AC-9C29-C07A3F0FCD47}"/>
              </c:ext>
            </c:extLst>
          </c:dPt>
          <c:dPt>
            <c:idx val="3"/>
            <c:bubble3D val="0"/>
            <c:spPr>
              <a:solidFill>
                <a:srgbClr val="0033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86-42AC-9C29-C07A3F0FCD47}"/>
              </c:ext>
            </c:extLst>
          </c:dPt>
          <c:dLbls>
            <c:dLbl>
              <c:idx val="0"/>
              <c:layout>
                <c:manualLayout>
                  <c:x val="4.2128424325496974E-2"/>
                  <c:y val="2.372388141619399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86-42AC-9C29-C07A3F0FCD47}"/>
                </c:ext>
              </c:extLst>
            </c:dLbl>
            <c:dLbl>
              <c:idx val="1"/>
              <c:layout>
                <c:manualLayout>
                  <c:x val="0.14077458674202772"/>
                  <c:y val="-2.7356463015775951E-2"/>
                </c:manualLayout>
              </c:layout>
              <c:tx>
                <c:rich>
                  <a:bodyPr/>
                  <a:lstStyle/>
                  <a:p>
                    <a:pPr>
                      <a:defRPr sz="1000" b="1">
                        <a:solidFill>
                          <a:schemeClr val="bg1"/>
                        </a:solidFill>
                      </a:defRPr>
                    </a:pPr>
                    <a:r>
                      <a:rPr lang="ru-RU" dirty="0" smtClean="0"/>
                      <a:t>16,3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86-42AC-9C29-C07A3F0FCD47}"/>
                </c:ext>
              </c:extLst>
            </c:dLbl>
            <c:dLbl>
              <c:idx val="2"/>
              <c:layout>
                <c:manualLayout>
                  <c:x val="-4.8239584672988618E-2"/>
                  <c:y val="-1.733814965083393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86-42AC-9C29-C07A3F0FCD47}"/>
                </c:ext>
              </c:extLst>
            </c:dLbl>
            <c:dLbl>
              <c:idx val="3"/>
              <c:layout>
                <c:manualLayout>
                  <c:x val="-0.10867290026246752"/>
                  <c:y val="1.3351169209879193E-2"/>
                </c:manualLayout>
              </c:layout>
              <c:tx>
                <c:rich>
                  <a:bodyPr/>
                  <a:lstStyle/>
                  <a:p>
                    <a:pPr>
                      <a:defRPr sz="1000" b="1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6</a:t>
                    </a:r>
                    <a:r>
                      <a:rPr lang="ru-RU" dirty="0" smtClean="0"/>
                      <a:t>1,4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86-42AC-9C29-C07A3F0FCD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Молодняки</c:v>
                </c:pt>
                <c:pt idx="1">
                  <c:v>Средневозрастные</c:v>
                </c:pt>
                <c:pt idx="2">
                  <c:v>Приспевающие</c:v>
                </c:pt>
                <c:pt idx="3">
                  <c:v>Спелые и перестойные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0.1</c:v>
                </c:pt>
                <c:pt idx="1">
                  <c:v>0.17</c:v>
                </c:pt>
                <c:pt idx="2">
                  <c:v>0.13</c:v>
                </c:pt>
                <c:pt idx="3">
                  <c:v>0.60000000000000064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86-42AC-9C29-C07A3F0FC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0"/>
      </c:pieChart>
    </c:plotArea>
    <c:legend>
      <c:legendPos val="b"/>
      <c:layout>
        <c:manualLayout>
          <c:xMode val="edge"/>
          <c:yMode val="edge"/>
          <c:x val="0"/>
          <c:y val="0.44191916944376275"/>
          <c:w val="0.47794716371615642"/>
          <c:h val="0.55352536509129957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100" dirty="0"/>
              <a:t>по породному </a:t>
            </a:r>
            <a:r>
              <a:rPr lang="ru-RU" sz="1100" dirty="0" smtClean="0"/>
              <a:t>составу насаждения (по запасу)</a:t>
            </a:r>
            <a:endParaRPr lang="ru-RU" sz="110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54411780572285628"/>
          <c:y val="0.31409039209572381"/>
          <c:w val="0.41947852841852784"/>
          <c:h val="0.676450580873708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породному составу насаждения (по запасу) составляют:</c:v>
                </c:pt>
              </c:strCache>
            </c:strRef>
          </c:tx>
          <c:dPt>
            <c:idx val="0"/>
            <c:bubble3D val="0"/>
            <c:spPr>
              <a:solidFill>
                <a:srgbClr val="FF66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CA0-446F-A135-D69A99106A86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CA0-446F-A135-D69A99106A86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CA0-446F-A135-D69A99106A86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CA0-446F-A135-D69A99106A86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CA0-446F-A135-D69A99106A86}"/>
              </c:ext>
            </c:extLst>
          </c:dPt>
          <c:dPt>
            <c:idx val="5"/>
            <c:bubble3D val="0"/>
            <c:spPr>
              <a:solidFill>
                <a:srgbClr val="99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CA0-446F-A135-D69A99106A86}"/>
              </c:ext>
            </c:extLst>
          </c:dPt>
          <c:dPt>
            <c:idx val="6"/>
            <c:bubble3D val="0"/>
            <c:spPr>
              <a:solidFill>
                <a:srgbClr val="0000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CA0-446F-A135-D69A99106A86}"/>
              </c:ext>
            </c:extLst>
          </c:dPt>
          <c:dPt>
            <c:idx val="7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CA0-446F-A135-D69A99106A86}"/>
              </c:ext>
            </c:extLst>
          </c:dPt>
          <c:dLbls>
            <c:dLbl>
              <c:idx val="0"/>
              <c:layout>
                <c:manualLayout>
                  <c:x val="-6.3518005405451411E-2"/>
                  <c:y val="1.93579414217472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45,</a:t>
                    </a:r>
                    <a:r>
                      <a:rPr lang="ru-RU" dirty="0" smtClean="0"/>
                      <a:t>52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A0-446F-A135-D69A99106A86}"/>
                </c:ext>
              </c:extLst>
            </c:dLbl>
            <c:dLbl>
              <c:idx val="1"/>
              <c:layout>
                <c:manualLayout>
                  <c:x val="0.10771146123479186"/>
                  <c:y val="-0.121574438464704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21,</a:t>
                    </a:r>
                    <a:r>
                      <a:rPr lang="ru-RU" dirty="0" smtClean="0"/>
                      <a:t>59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A0-446F-A135-D69A99106A86}"/>
                </c:ext>
              </c:extLst>
            </c:dLbl>
            <c:dLbl>
              <c:idx val="2"/>
              <c:layout>
                <c:manualLayout>
                  <c:x val="-3.1508395714058196E-2"/>
                  <c:y val="2.3565496613037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A0-446F-A135-D69A99106A86}"/>
                </c:ext>
              </c:extLst>
            </c:dLbl>
            <c:dLbl>
              <c:idx val="3"/>
              <c:layout>
                <c:manualLayout>
                  <c:x val="-8.5590569274519843E-2"/>
                  <c:y val="4.7204306687741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A0-446F-A135-D69A99106A86}"/>
                </c:ext>
              </c:extLst>
            </c:dLbl>
            <c:dLbl>
              <c:idx val="4"/>
              <c:layout>
                <c:manualLayout>
                  <c:x val="-9.0999972036576268E-2"/>
                  <c:y val="-3.2052326686379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A0-446F-A135-D69A99106A86}"/>
                </c:ext>
              </c:extLst>
            </c:dLbl>
            <c:dLbl>
              <c:idx val="5"/>
              <c:layout>
                <c:manualLayout>
                  <c:x val="-2.934457381918364E-2"/>
                  <c:y val="-6.867638521602172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A0-446F-A135-D69A99106A86}"/>
                </c:ext>
              </c:extLst>
            </c:dLbl>
            <c:dLbl>
              <c:idx val="6"/>
              <c:layout>
                <c:manualLayout>
                  <c:x val="7.2953837250442036E-2"/>
                  <c:y val="-7.8657375513542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A0-446F-A135-D69A99106A86}"/>
                </c:ext>
              </c:extLst>
            </c:dLbl>
            <c:dLbl>
              <c:idx val="7"/>
              <c:layout>
                <c:manualLayout>
                  <c:x val="0.14854839435236253"/>
                  <c:y val="-3.534186983593329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A0-446F-A135-D69A99106A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Сосна</c:v>
                </c:pt>
                <c:pt idx="1">
                  <c:v>Кедр</c:v>
                </c:pt>
                <c:pt idx="2">
                  <c:v>Берёза</c:v>
                </c:pt>
                <c:pt idx="3">
                  <c:v>Ель</c:v>
                </c:pt>
                <c:pt idx="4">
                  <c:v>Осина</c:v>
                </c:pt>
                <c:pt idx="5">
                  <c:v>Лиственница</c:v>
                </c:pt>
                <c:pt idx="6">
                  <c:v>Пихта</c:v>
                </c:pt>
                <c:pt idx="7">
                  <c:v>Иные мягколиственные породы</c:v>
                </c:pt>
                <c:pt idx="8">
                  <c:v>Прочие породы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0.45519999999999999</c:v>
                </c:pt>
                <c:pt idx="1">
                  <c:v>0.21590000000000001</c:v>
                </c:pt>
                <c:pt idx="2">
                  <c:v>0.14699999999999999</c:v>
                </c:pt>
                <c:pt idx="3">
                  <c:v>9.5699999999999993E-2</c:v>
                </c:pt>
                <c:pt idx="4">
                  <c:v>4.6899999999999997E-2</c:v>
                </c:pt>
                <c:pt idx="5">
                  <c:v>2.8400000000000002E-2</c:v>
                </c:pt>
                <c:pt idx="6">
                  <c:v>4.8999999999999998E-3</c:v>
                </c:pt>
                <c:pt idx="7">
                  <c:v>5.5999999999999999E-3</c:v>
                </c:pt>
                <c:pt idx="8">
                  <c:v>4.0000000000000002E-4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CA0-446F-A135-D69A99106A8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l"/>
      <c:layout>
        <c:manualLayout>
          <c:xMode val="edge"/>
          <c:yMode val="edge"/>
          <c:x val="3.3753676278384395E-2"/>
          <c:y val="0.14285725669792185"/>
          <c:w val="0.44332361097771072"/>
          <c:h val="0.85714274330207818"/>
        </c:manualLayout>
      </c:layout>
      <c:overlay val="0"/>
      <c:txPr>
        <a:bodyPr/>
        <a:lstStyle/>
        <a:p>
          <a:pPr algn="l">
            <a:defRPr sz="900" kern="100" spc="0" baseline="0"/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n>
            <a:noFill/>
          </a:ln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100" dirty="0"/>
              <a:t>по </a:t>
            </a:r>
            <a:r>
              <a:rPr lang="ru-RU" sz="1100" dirty="0" smtClean="0"/>
              <a:t>целевому назначению</a:t>
            </a:r>
            <a:endParaRPr lang="ru-RU" sz="110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4513393223625678"/>
          <c:y val="0.268235953496755"/>
          <c:w val="0.48069170403338679"/>
          <c:h val="0.691244136710559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запас насаждений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E52-4744-BE32-9DA7ABDA91D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52-4744-BE32-9DA7ABDA91DD}"/>
              </c:ext>
            </c:extLst>
          </c:dPt>
          <c:dLbls>
            <c:dLbl>
              <c:idx val="0"/>
              <c:layout>
                <c:manualLayout>
                  <c:x val="-0.11020079336468316"/>
                  <c:y val="-1.88818810448459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52-4744-BE32-9DA7ABDA91DD}"/>
                </c:ext>
              </c:extLst>
            </c:dLbl>
            <c:dLbl>
              <c:idx val="1"/>
              <c:layout>
                <c:manualLayout>
                  <c:x val="-0.14272701284802994"/>
                  <c:y val="0.2443228255468002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3,1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52-4744-BE32-9DA7ABDA91DD}"/>
                </c:ext>
              </c:extLst>
            </c:dLbl>
            <c:dLbl>
              <c:idx val="2"/>
              <c:layout>
                <c:manualLayout>
                  <c:x val="2.5367922759655212E-3"/>
                  <c:y val="-1.195539361358768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52-4744-BE32-9DA7ABDA91DD}"/>
                </c:ext>
              </c:extLst>
            </c:dLbl>
            <c:dLbl>
              <c:idx val="3"/>
              <c:layout>
                <c:manualLayout>
                  <c:x val="-0.10867290026246752"/>
                  <c:y val="1.3351169209879193E-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52-4744-BE32-9DA7ABDA91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защитные леса</c:v>
                </c:pt>
                <c:pt idx="1">
                  <c:v>эксплуатационные леса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5.3999999999999999E-2</c:v>
                </c:pt>
                <c:pt idx="1">
                  <c:v>0.94599999999999995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E52-4744-BE32-9DA7ABDA91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0"/>
      </c:pieChart>
    </c:plotArea>
    <c:legend>
      <c:legendPos val="b"/>
      <c:layout>
        <c:manualLayout>
          <c:xMode val="edge"/>
          <c:yMode val="edge"/>
          <c:x val="0"/>
          <c:y val="0.41500641450698333"/>
          <c:w val="0.38908853685987477"/>
          <c:h val="0.43981033553915577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985286773836431E-2"/>
          <c:y val="9.8443078717187563E-2"/>
          <c:w val="0.97101471322616351"/>
          <c:h val="0.572895968235253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Площадь лесных участков, переданных в аренду, га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txPr>
              <a:bodyPr rot="-5400000" vert="horz"/>
              <a:lstStyle/>
              <a:p>
                <a:pPr>
                  <a:defRPr sz="1100" b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  <c:pt idx="4">
                  <c:v>2016г.</c:v>
                </c:pt>
                <c:pt idx="5">
                  <c:v>2017г.</c:v>
                </c:pt>
                <c:pt idx="6">
                  <c:v>2018г.</c:v>
                </c:pt>
                <c:pt idx="7">
                  <c:v>2019г.</c:v>
                </c:pt>
                <c:pt idx="8">
                  <c:v>2020г.</c:v>
                </c:pt>
                <c:pt idx="9">
                  <c:v>2021г.</c:v>
                </c:pt>
                <c:pt idx="10">
                  <c:v>2022г.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4035529</c:v>
                </c:pt>
                <c:pt idx="1">
                  <c:v>3887889</c:v>
                </c:pt>
                <c:pt idx="2">
                  <c:v>3514659</c:v>
                </c:pt>
                <c:pt idx="3">
                  <c:v>3205946</c:v>
                </c:pt>
                <c:pt idx="4">
                  <c:v>3420961.3</c:v>
                </c:pt>
                <c:pt idx="5">
                  <c:v>3322602.1</c:v>
                </c:pt>
                <c:pt idx="6">
                  <c:v>3565258.5</c:v>
                </c:pt>
                <c:pt idx="7">
                  <c:v>3704611.3</c:v>
                </c:pt>
                <c:pt idx="8">
                  <c:v>3829855.07</c:v>
                </c:pt>
                <c:pt idx="9">
                  <c:v>3727566.9</c:v>
                </c:pt>
                <c:pt idx="10">
                  <c:v>3841785.8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"/>
        <c:axId val="50787840"/>
        <c:axId val="6058918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лесных участков, переданных в аренду, шт.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34"/>
          </c:marker>
          <c:dLbls>
            <c:dLbl>
              <c:idx val="0"/>
              <c:layout>
                <c:manualLayout>
                  <c:x val="-8.5661530861147986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6275460318440531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8889472113296489E-2"/>
                  <c:y val="-1.3708015492216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610522740605798E-2"/>
                  <c:y val="-6.85400774610812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3661036835767444E-2"/>
                  <c:y val="-6.854007746108093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8889472113296489E-2"/>
                  <c:y val="-6.854277588932742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10411790739082553"/>
                  <c:y val="-6.85400774610812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015036897520610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041179073908255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9.3661036835767444E-2"/>
                  <c:y val="3.427003873054062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5738825248813825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1.3708015492216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900" b="1">
                    <a:solidFill>
                      <a:schemeClr val="accent2">
                        <a:lumMod val="20000"/>
                        <a:lumOff val="80000"/>
                      </a:schemeClr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  <c:pt idx="4">
                  <c:v>2016г.</c:v>
                </c:pt>
                <c:pt idx="5">
                  <c:v>2017г.</c:v>
                </c:pt>
                <c:pt idx="6">
                  <c:v>2018г.</c:v>
                </c:pt>
                <c:pt idx="7">
                  <c:v>2019г.</c:v>
                </c:pt>
                <c:pt idx="8">
                  <c:v>2020г.</c:v>
                </c:pt>
                <c:pt idx="9">
                  <c:v>2021г.</c:v>
                </c:pt>
                <c:pt idx="10">
                  <c:v>2022г.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11393</c:v>
                </c:pt>
                <c:pt idx="1">
                  <c:v>13195</c:v>
                </c:pt>
                <c:pt idx="2">
                  <c:v>14333</c:v>
                </c:pt>
                <c:pt idx="3">
                  <c:v>15860</c:v>
                </c:pt>
                <c:pt idx="4">
                  <c:v>17302</c:v>
                </c:pt>
                <c:pt idx="5">
                  <c:v>17754</c:v>
                </c:pt>
                <c:pt idx="6">
                  <c:v>19480</c:v>
                </c:pt>
                <c:pt idx="7">
                  <c:v>21056</c:v>
                </c:pt>
                <c:pt idx="8">
                  <c:v>21800</c:v>
                </c:pt>
                <c:pt idx="9">
                  <c:v>22953</c:v>
                </c:pt>
                <c:pt idx="10">
                  <c:v>24799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789376"/>
        <c:axId val="60592064"/>
      </c:lineChart>
      <c:catAx>
        <c:axId val="5078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 b="1"/>
            </a:pPr>
            <a:endParaRPr lang="ru-RU"/>
          </a:p>
        </c:txPr>
        <c:crossAx val="60589184"/>
        <c:crosses val="autoZero"/>
        <c:auto val="1"/>
        <c:lblAlgn val="ctr"/>
        <c:lblOffset val="100"/>
        <c:noMultiLvlLbl val="0"/>
      </c:catAx>
      <c:valAx>
        <c:axId val="60589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50787840"/>
        <c:crosses val="autoZero"/>
        <c:crossBetween val="between"/>
      </c:valAx>
      <c:valAx>
        <c:axId val="60592064"/>
        <c:scaling>
          <c:orientation val="minMax"/>
          <c:min val="-2000"/>
        </c:scaling>
        <c:delete val="0"/>
        <c:axPos val="r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50789376"/>
        <c:crosses val="max"/>
        <c:crossBetween val="between"/>
      </c:valAx>
      <c:catAx>
        <c:axId val="50789376"/>
        <c:scaling>
          <c:orientation val="minMax"/>
        </c:scaling>
        <c:delete val="1"/>
        <c:axPos val="b"/>
        <c:majorTickMark val="out"/>
        <c:minorTickMark val="none"/>
        <c:tickLblPos val="none"/>
        <c:crossAx val="6059206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1179176830209653E-3"/>
          <c:y val="0.74776946253848042"/>
          <c:w val="0.90088965737281423"/>
          <c:h val="0.13349396435930949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243135798124359E-2"/>
          <c:y val="0"/>
          <c:w val="0.89442217747103658"/>
          <c:h val="0.738063703723026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Всего, тыс.м3</c:v>
                </c:pt>
              </c:strCache>
            </c:strRef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-3.6680765462513467E-4"/>
                  <c:y val="-1.89016503968602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415195417131016E-2"/>
                  <c:y val="-1.732631270874564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561082109735988E-2"/>
                  <c:y val="-3.02429382987621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5978975632327735E-2"/>
                  <c:y val="-1.13409902381161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5663479773984786E-2"/>
                  <c:y val="5.29240257836371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1727721621557035E-2"/>
                  <c:y val="-3.33050056630535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3107187779016035E-2"/>
                  <c:y val="-7.1826569171854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6125242492771379E-2"/>
                  <c:y val="7.56066015874409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81-440F-A591-0698AE7778DC}"/>
                </c:ext>
              </c:extLst>
            </c:dLbl>
            <c:dLbl>
              <c:idx val="9"/>
              <c:layout>
                <c:manualLayout>
                  <c:x val="-1.3484444618235456E-2"/>
                  <c:y val="1.89016503968602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9155028099835259E-3"/>
                  <c:y val="-3.78033007937204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5.5178646298361077E-3"/>
                  <c:y val="-4.53639609524645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2011 г.</c:v>
                </c:pt>
                <c:pt idx="1">
                  <c:v>2012 г.</c:v>
                </c:pt>
                <c:pt idx="2">
                  <c:v>2013 г.</c:v>
                </c:pt>
                <c:pt idx="3">
                  <c:v>2014 г.</c:v>
                </c:pt>
                <c:pt idx="4">
                  <c:v>2015 г.</c:v>
                </c:pt>
                <c:pt idx="5">
                  <c:v>2016 г.</c:v>
                </c:pt>
                <c:pt idx="6">
                  <c:v>2017 г.</c:v>
                </c:pt>
                <c:pt idx="7">
                  <c:v>2018 г.</c:v>
                </c:pt>
                <c:pt idx="8">
                  <c:v>2019 г.</c:v>
                </c:pt>
                <c:pt idx="9">
                  <c:v>2020 г.</c:v>
                </c:pt>
                <c:pt idx="10">
                  <c:v>2021 г.</c:v>
                </c:pt>
                <c:pt idx="11">
                  <c:v>2022 г.</c:v>
                </c:pt>
              </c:strCache>
            </c:strRef>
          </c:cat>
          <c:val>
            <c:numRef>
              <c:f>Лист1!$B$2:$B$13</c:f>
              <c:numCache>
                <c:formatCode>0.0</c:formatCode>
                <c:ptCount val="12"/>
                <c:pt idx="0">
                  <c:v>4072.9</c:v>
                </c:pt>
                <c:pt idx="1">
                  <c:v>3798.5</c:v>
                </c:pt>
                <c:pt idx="2">
                  <c:v>4401.2</c:v>
                </c:pt>
                <c:pt idx="3">
                  <c:v>3989.4</c:v>
                </c:pt>
                <c:pt idx="4">
                  <c:v>3546.9</c:v>
                </c:pt>
                <c:pt idx="5" formatCode="0.0000">
                  <c:v>4208.3999999999996</c:v>
                </c:pt>
                <c:pt idx="6" formatCode="General">
                  <c:v>3719.3</c:v>
                </c:pt>
                <c:pt idx="7" formatCode="General">
                  <c:v>4604</c:v>
                </c:pt>
                <c:pt idx="8" formatCode="General">
                  <c:v>4759</c:v>
                </c:pt>
                <c:pt idx="9" formatCode="General">
                  <c:v>4171</c:v>
                </c:pt>
                <c:pt idx="10" formatCode="General">
                  <c:v>3478</c:v>
                </c:pt>
                <c:pt idx="11" formatCode="General">
                  <c:v>3194.2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81-440F-A591-0698AE777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0"/>
        <c:axId val="35219968"/>
        <c:axId val="35015488"/>
      </c:barChart>
      <c:catAx>
        <c:axId val="3521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015488"/>
        <c:crosses val="autoZero"/>
        <c:auto val="1"/>
        <c:lblAlgn val="ctr"/>
        <c:lblOffset val="100"/>
        <c:noMultiLvlLbl val="0"/>
      </c:catAx>
      <c:valAx>
        <c:axId val="3501548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one"/>
        <c:spPr>
          <a:ln>
            <a:noFill/>
          </a:ln>
        </c:spPr>
        <c:crossAx val="35219968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r">
              <a:defRPr sz="1200"/>
            </a:pPr>
            <a:r>
              <a:rPr lang="ru-RU" sz="1200" dirty="0"/>
              <a:t>Количество проектов освоения лесов поступивших на государственную экспертизу с </a:t>
            </a:r>
            <a:r>
              <a:rPr lang="ru-RU" sz="1200" dirty="0" smtClean="0"/>
              <a:t>2018 </a:t>
            </a:r>
            <a:r>
              <a:rPr lang="ru-RU" sz="1200" dirty="0"/>
              <a:t>по </a:t>
            </a:r>
            <a:r>
              <a:rPr lang="ru-RU" sz="1200" dirty="0" smtClean="0"/>
              <a:t>2022 гг.</a:t>
            </a:r>
            <a:endParaRPr lang="ru-RU" sz="1200" dirty="0"/>
          </a:p>
        </c:rich>
      </c:tx>
      <c:layout>
        <c:manualLayout>
          <c:xMode val="edge"/>
          <c:yMode val="edge"/>
          <c:x val="0.2035823999756845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47487627074356E-2"/>
          <c:y val="0.31564616831116532"/>
          <c:w val="0.94260427915562062"/>
          <c:h val="0.3287697620073238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 поступившие на экспертизу (25502 шт.)</c:v>
                </c:pt>
              </c:strCache>
            </c:strRef>
          </c:tx>
          <c:marker>
            <c:symbol val="circle"/>
            <c:size val="15"/>
          </c:marker>
          <c:dLbls>
            <c:txPr>
              <a:bodyPr/>
              <a:lstStyle/>
              <a:p>
                <a:pPr>
                  <a:defRPr sz="10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4011</c:v>
                </c:pt>
                <c:pt idx="1">
                  <c:v>5814</c:v>
                </c:pt>
                <c:pt idx="2">
                  <c:v>4992</c:v>
                </c:pt>
                <c:pt idx="3">
                  <c:v>4870</c:v>
                </c:pt>
                <c:pt idx="4">
                  <c:v>5815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ПОЛ получившие положительное заключение (25209 шт.)</c:v>
                </c:pt>
              </c:strCache>
            </c:strRef>
          </c:tx>
          <c:marker>
            <c:symbol val="circle"/>
            <c:size val="15"/>
            <c:spPr>
              <a:solidFill>
                <a:schemeClr val="accent2"/>
              </a:solidFill>
            </c:spPr>
          </c:marker>
          <c:dLbls>
            <c:dLbl>
              <c:idx val="0"/>
              <c:layout>
                <c:manualLayout>
                  <c:x val="-0.10114328136599852"/>
                  <c:y val="-2.98584774000948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3752</c:v>
                </c:pt>
                <c:pt idx="1">
                  <c:v>5674</c:v>
                </c:pt>
                <c:pt idx="2">
                  <c:v>5010</c:v>
                </c:pt>
                <c:pt idx="3">
                  <c:v>4763</c:v>
                </c:pt>
                <c:pt idx="4">
                  <c:v>6010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18944"/>
        <c:axId val="35026560"/>
      </c:lineChart>
      <c:catAx>
        <c:axId val="35218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35026560"/>
        <c:crosses val="autoZero"/>
        <c:auto val="1"/>
        <c:lblAlgn val="ctr"/>
        <c:lblOffset val="100"/>
        <c:noMultiLvlLbl val="0"/>
      </c:catAx>
      <c:valAx>
        <c:axId val="35026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2189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000"/>
            </a:pPr>
            <a:endParaRPr lang="ru-RU"/>
          </a:p>
        </c:txPr>
      </c:legendEntry>
      <c:layout>
        <c:manualLayout>
          <c:xMode val="edge"/>
          <c:yMode val="edge"/>
          <c:x val="5.0729939381185384E-2"/>
          <c:y val="0.82606736298203065"/>
          <c:w val="0.94650242703192378"/>
          <c:h val="0.15960056786592144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000" b="1" i="0" baseline="0" dirty="0" smtClean="0">
                <a:effectLst/>
                <a:latin typeface="Arial" pitchFamily="34" charset="0"/>
                <a:cs typeface="Arial" pitchFamily="34" charset="0"/>
              </a:rPr>
              <a:t>Основные </a:t>
            </a:r>
            <a:r>
              <a:rPr lang="ru-RU" sz="1000" b="1" i="0" baseline="0" dirty="0" err="1" smtClean="0">
                <a:effectLst/>
                <a:latin typeface="Arial" pitchFamily="34" charset="0"/>
                <a:cs typeface="Arial" pitchFamily="34" charset="0"/>
              </a:rPr>
              <a:t>лесопользователи</a:t>
            </a:r>
            <a:r>
              <a:rPr lang="ru-RU" sz="1000" b="1" i="0" baseline="0" dirty="0" smtClean="0">
                <a:effectLst/>
                <a:latin typeface="Arial" pitchFamily="34" charset="0"/>
                <a:cs typeface="Arial" pitchFamily="34" charset="0"/>
              </a:rPr>
              <a:t>, предоставившие проекты освоения лесов в 2022году</a:t>
            </a:r>
            <a:endParaRPr lang="ru-RU" sz="1000" dirty="0">
              <a:effectLst/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13524438163527294"/>
          <c:y val="4.9852181477197024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035865537489316"/>
          <c:y val="0.13254486133768353"/>
          <c:w val="0.58029372995042094"/>
          <c:h val="0.70294236195082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Количество, шт.</c:v>
                </c:pt>
              </c:strCache>
            </c:strRef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Всего</c:v>
                </c:pt>
                <c:pt idx="1">
                  <c:v>Другие</c:v>
                </c:pt>
                <c:pt idx="2">
                  <c:v>ПАО «НК «Роснефть» </c:v>
                </c:pt>
                <c:pt idx="3">
                  <c:v>ООО «ЛУКОЙЛ» </c:v>
                </c:pt>
                <c:pt idx="4">
                  <c:v>ПАО «Сургутнефтегаз» </c:v>
                </c:pt>
                <c:pt idx="5">
                  <c:v>ПАО «Газпром» </c:v>
                </c:pt>
                <c:pt idx="6">
                  <c:v>АО "Самотлорнефтегаз"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5815</c:v>
                </c:pt>
                <c:pt idx="1">
                  <c:v>1675</c:v>
                </c:pt>
                <c:pt idx="2">
                  <c:v>1820</c:v>
                </c:pt>
                <c:pt idx="3">
                  <c:v>520</c:v>
                </c:pt>
                <c:pt idx="4">
                  <c:v>890</c:v>
                </c:pt>
                <c:pt idx="5">
                  <c:v>235</c:v>
                </c:pt>
                <c:pt idx="6">
                  <c:v>675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83862016"/>
        <c:axId val="35028288"/>
      </c:barChart>
      <c:catAx>
        <c:axId val="838620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35028288"/>
        <c:crosses val="autoZero"/>
        <c:auto val="1"/>
        <c:lblAlgn val="ctr"/>
        <c:lblOffset val="100"/>
        <c:noMultiLvlLbl val="0"/>
      </c:catAx>
      <c:valAx>
        <c:axId val="35028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838620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892760465547265E-2"/>
          <c:y val="0"/>
          <c:w val="0.61560690939177565"/>
          <c:h val="0.620338261003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Lbls>
            <c:dLbl>
              <c:idx val="0"/>
              <c:layout>
                <c:manualLayout>
                  <c:x val="0.13042242375846783"/>
                  <c:y val="-0.200840006261658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7757111214470644"/>
                  <c:y val="6.17184738273039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delete val="1"/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Посадка сосны сибирской кедровой, га</c:v>
                </c:pt>
                <c:pt idx="1">
                  <c:v>Посадка сосны обыкновенной, га</c:v>
                </c:pt>
                <c:pt idx="2">
                  <c:v>Посадка ели сибирской, га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153.30000000000001</c:v>
                </c:pt>
                <c:pt idx="1">
                  <c:v>3503.1</c:v>
                </c:pt>
                <c:pt idx="2">
                  <c:v>246.8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B67-4AE1-9B4C-70879FD7247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b"/>
      <c:layout>
        <c:manualLayout>
          <c:xMode val="edge"/>
          <c:yMode val="edge"/>
          <c:x val="5.1593335024857374E-3"/>
          <c:y val="0.59019028749855107"/>
          <c:w val="0.99364261173159962"/>
          <c:h val="0.40980971250144893"/>
        </c:manualLayout>
      </c:layout>
      <c:overlay val="0"/>
      <c:txPr>
        <a:bodyPr rot="0" vert="horz"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Динамика  выполненных компенсационных мероприятий, га</a:t>
            </a:r>
          </a:p>
        </c:rich>
      </c:tx>
      <c:layout>
        <c:manualLayout>
          <c:xMode val="edge"/>
          <c:yMode val="edge"/>
          <c:x val="0.11775401848769369"/>
          <c:y val="4.935739186193473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9942437750836702E-3"/>
          <c:y val="0.37053748716193086"/>
          <c:w val="0.96278935621679729"/>
          <c:h val="0.39413084033579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2000"/>
                    <a:satMod val="180000"/>
                  </a:schemeClr>
                </a:gs>
                <a:gs pos="65000">
                  <a:schemeClr val="accent1">
                    <a:tint val="32000"/>
                    <a:satMod val="250000"/>
                  </a:schemeClr>
                </a:gs>
                <a:gs pos="100000">
                  <a:schemeClr val="accent1">
                    <a:tint val="23000"/>
                    <a:satMod val="300000"/>
                  </a:schemeClr>
                </a:gs>
              </a:gsLst>
              <a:lin ang="16200000" scaled="0"/>
            </a:gradFill>
            <a:ln w="12700" cap="flat" cmpd="sng" algn="ctr">
              <a:solidFill>
                <a:schemeClr val="accent1">
                  <a:tint val="95000"/>
                  <a:shade val="95000"/>
                  <a:satMod val="120000"/>
                </a:schemeClr>
              </a:solidFill>
              <a:prstDash val="solid"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 b="1" dirty="0" smtClean="0"/>
                      <a:t>323,1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C5-4241-8EF3-98AE0FCB12E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 b="1" dirty="0" smtClean="0"/>
                      <a:t>520,2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C5-4241-8EF3-98AE0FCB12E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 b="1" dirty="0" smtClean="0"/>
                      <a:t>344,5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C5-4241-8EF3-98AE0FCB12E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100" b="1" dirty="0" smtClean="0"/>
                      <a:t>351,7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C5-4241-8EF3-98AE0FCB12EE}"/>
                </c:ext>
              </c:extLst>
            </c:dLbl>
            <c:dLbl>
              <c:idx val="7"/>
              <c:layout>
                <c:manualLayout>
                  <c:x val="-1.494622477780437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/>
                      <a:t>385,4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C5-4241-8EF3-98AE0FCB12E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100" b="1" dirty="0"/>
                      <a:t>1 </a:t>
                    </a:r>
                    <a:r>
                      <a:rPr lang="en-US" sz="1100" b="1" dirty="0" smtClean="0"/>
                      <a:t>180,7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C5-4241-8EF3-98AE0FCB12E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Лист1!$A$2:$A$16</c:f>
              <c:numCache>
                <c:formatCode>General</c:formatCode>
                <c:ptCount val="1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126.6896</c:v>
                </c:pt>
                <c:pt idx="1">
                  <c:v>323.05610000000001</c:v>
                </c:pt>
                <c:pt idx="2">
                  <c:v>520.18629999999996</c:v>
                </c:pt>
                <c:pt idx="3">
                  <c:v>298.2</c:v>
                </c:pt>
                <c:pt idx="4">
                  <c:v>395.32870000000003</c:v>
                </c:pt>
                <c:pt idx="5">
                  <c:v>344.51</c:v>
                </c:pt>
                <c:pt idx="6">
                  <c:v>351.73</c:v>
                </c:pt>
                <c:pt idx="7">
                  <c:v>385.4</c:v>
                </c:pt>
                <c:pt idx="8">
                  <c:v>520.5</c:v>
                </c:pt>
                <c:pt idx="9">
                  <c:v>1180.7</c:v>
                </c:pt>
                <c:pt idx="10" formatCode="0.0">
                  <c:v>435.56970000000001</c:v>
                </c:pt>
                <c:pt idx="11">
                  <c:v>637.62699999999995</c:v>
                </c:pt>
                <c:pt idx="12">
                  <c:v>2779.77</c:v>
                </c:pt>
                <c:pt idx="13">
                  <c:v>6369.75</c:v>
                </c:pt>
                <c:pt idx="14">
                  <c:v>3475.51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CC5-4241-8EF3-98AE0FCB1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03807488"/>
        <c:axId val="193258624"/>
      </c:barChart>
      <c:catAx>
        <c:axId val="103807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920000"/>
          <a:lstStyle/>
          <a:p>
            <a:pPr>
              <a:defRPr sz="1000"/>
            </a:pPr>
            <a:endParaRPr lang="ru-RU"/>
          </a:p>
        </c:txPr>
        <c:crossAx val="193258624"/>
        <c:crosses val="autoZero"/>
        <c:auto val="1"/>
        <c:lblAlgn val="ctr"/>
        <c:lblOffset val="100"/>
        <c:noMultiLvlLbl val="0"/>
      </c:catAx>
      <c:valAx>
        <c:axId val="193258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38074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745531793322568E-2"/>
          <c:y val="3.830105451357943E-2"/>
          <c:w val="0.95752609397505695"/>
          <c:h val="0.87397148866481433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FF00"/>
            </a:solidFill>
          </c:spPr>
          <c:invertIfNegative val="0"/>
          <c:dLbls>
            <c:dLbl>
              <c:idx val="0"/>
              <c:layout>
                <c:manualLayout>
                  <c:x val="1.3888908330903081E-2"/>
                  <c:y val="-1.72490834361697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665,471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851851851851815E-2"/>
                  <c:y val="-2.0698574161605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324,474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88888888888838E-2"/>
                  <c:y val="-1.851851851851851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383,913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000000000000001E-2"/>
                  <c:y val="-1.388888888888888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393,328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753086419753086E-2"/>
                  <c:y val="-2.759809888214117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4,554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876543209876543E-3"/>
                  <c:y val="-2.75980988821411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</a:t>
                    </a:r>
                    <a:r>
                      <a:rPr lang="en-US" dirty="0" smtClean="0"/>
                      <a:t>,501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Лист1!$B$1:$G$1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Лист1!$B$6:$G$6</c:f>
              <c:numCache>
                <c:formatCode>#,##0.0000</c:formatCode>
                <c:ptCount val="6"/>
                <c:pt idx="0">
                  <c:v>665.471</c:v>
                </c:pt>
                <c:pt idx="1">
                  <c:v>324.47399999999999</c:v>
                </c:pt>
                <c:pt idx="2">
                  <c:v>383.91300000000001</c:v>
                </c:pt>
                <c:pt idx="3">
                  <c:v>398.43059999999997</c:v>
                </c:pt>
                <c:pt idx="4">
                  <c:v>4.5540000000000003</c:v>
                </c:pt>
                <c:pt idx="5">
                  <c:v>5.5010000000000003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072000"/>
        <c:axId val="53755200"/>
        <c:axId val="0"/>
      </c:bar3DChart>
      <c:catAx>
        <c:axId val="59072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53755200"/>
        <c:crosses val="autoZero"/>
        <c:auto val="1"/>
        <c:lblAlgn val="ctr"/>
        <c:lblOffset val="100"/>
        <c:noMultiLvlLbl val="0"/>
      </c:catAx>
      <c:valAx>
        <c:axId val="53755200"/>
        <c:scaling>
          <c:orientation val="minMax"/>
        </c:scaling>
        <c:delete val="1"/>
        <c:axPos val="l"/>
        <c:numFmt formatCode="#,##0.0000" sourceLinked="1"/>
        <c:majorTickMark val="out"/>
        <c:minorTickMark val="none"/>
        <c:tickLblPos val="nextTo"/>
        <c:crossAx val="59072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91E6D3-7596-4159-9210-A24BB7625F40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DE53D59-672A-44FC-84AC-146610B99D9A}">
      <dgm:prSet phldrT="[Текст]" custT="1"/>
      <dgm:spPr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400" dirty="0" smtClean="0">
              <a:ln/>
              <a:latin typeface="Arial" pitchFamily="34" charset="0"/>
              <a:cs typeface="Arial" pitchFamily="34" charset="0"/>
            </a:rPr>
            <a:t>Единый перечень коренных малочисленных народов России</a:t>
          </a:r>
          <a:endParaRPr lang="ru-RU" sz="1400" dirty="0">
            <a:ln/>
            <a:latin typeface="Arial" pitchFamily="34" charset="0"/>
            <a:cs typeface="Arial" pitchFamily="34" charset="0"/>
          </a:endParaRPr>
        </a:p>
      </dgm:t>
    </dgm:pt>
    <dgm:pt modelId="{1A8F97A9-8EFB-4336-B413-3F9304CE5F4F}" type="parTrans" cxnId="{E0CC4F89-CC06-41A9-ACE8-21B6B45743BB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D153A5F7-47C7-40E7-8476-5B30EFF89D98}" type="sibTrans" cxnId="{E0CC4F89-CC06-41A9-ACE8-21B6B45743BB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2B62283E-C06E-4C30-AF19-4CBB9DF5096E}">
      <dgm:prSet phldrT="[Текст]" custT="1"/>
      <dgm:spPr/>
      <dgm:t>
        <a:bodyPr/>
        <a:lstStyle/>
        <a:p>
          <a:r>
            <a:rPr lang="ru-RU" sz="1400" b="1" u="none" dirty="0" smtClean="0">
              <a:effectLst/>
              <a:latin typeface="Arial" pitchFamily="34" charset="0"/>
              <a:cs typeface="Arial" pitchFamily="34" charset="0"/>
            </a:rPr>
            <a:t>47 народностей</a:t>
          </a:r>
          <a:endParaRPr lang="ru-RU" sz="1400" b="1" u="none" dirty="0">
            <a:effectLst/>
            <a:latin typeface="Arial" pitchFamily="34" charset="0"/>
            <a:cs typeface="Arial" pitchFamily="34" charset="0"/>
          </a:endParaRPr>
        </a:p>
      </dgm:t>
    </dgm:pt>
    <dgm:pt modelId="{3673779E-7ECA-45D2-BE06-F7FDFC5E1E52}" type="parTrans" cxnId="{76F99216-E449-45A5-B331-7D32022D08AE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E2B90A0B-8093-4FE2-96BB-35F684A75E1A}" type="sibTrans" cxnId="{76F99216-E449-45A5-B331-7D32022D08AE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86F46C5A-4ED8-4DEF-B38F-1353CD2CCBA2}">
      <dgm:prSet phldrT="[Текст]" custT="1"/>
      <dgm:spPr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400" dirty="0" smtClean="0">
              <a:ln/>
              <a:latin typeface="Arial" pitchFamily="34" charset="0"/>
              <a:cs typeface="Arial" pitchFamily="34" charset="0"/>
            </a:rPr>
            <a:t>Коренные малочисленные народы Севера, Сибири и Дальнего Востока</a:t>
          </a:r>
          <a:endParaRPr lang="ru-RU" sz="1400" dirty="0">
            <a:ln/>
            <a:latin typeface="Arial" pitchFamily="34" charset="0"/>
            <a:cs typeface="Arial" pitchFamily="34" charset="0"/>
          </a:endParaRPr>
        </a:p>
      </dgm:t>
    </dgm:pt>
    <dgm:pt modelId="{C20203C8-60C6-4CC7-B2DA-FA6E4CF87A07}" type="parTrans" cxnId="{2476D496-43D1-47D3-A6E7-5DED4755087F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BCA9524E-10DF-4BD1-87FA-23A1403931C7}" type="sibTrans" cxnId="{2476D496-43D1-47D3-A6E7-5DED4755087F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F2B0A5DB-7987-49EE-BE57-E5B8AE614173}">
      <dgm:prSet phldrT="[Текст]" custT="1"/>
      <dgm:spPr/>
      <dgm:t>
        <a:bodyPr/>
        <a:lstStyle/>
        <a:p>
          <a:r>
            <a:rPr lang="ru-RU" sz="1400" b="1" dirty="0" smtClean="0">
              <a:effectLst/>
              <a:latin typeface="Arial" pitchFamily="34" charset="0"/>
              <a:cs typeface="Arial" pitchFamily="34" charset="0"/>
            </a:rPr>
            <a:t>40 народностей имеют особый правовой статус</a:t>
          </a:r>
          <a:endParaRPr lang="ru-RU" sz="1400" b="1" dirty="0">
            <a:effectLst/>
            <a:latin typeface="Arial" pitchFamily="34" charset="0"/>
            <a:cs typeface="Arial" pitchFamily="34" charset="0"/>
          </a:endParaRPr>
        </a:p>
      </dgm:t>
    </dgm:pt>
    <dgm:pt modelId="{E0150DF5-64B2-4381-ABAC-399B7F51999E}" type="parTrans" cxnId="{3B4AC0CC-1937-4D9E-AE5E-DA45E0EAC2BC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566B3251-AFB9-4EFD-8DB3-8501F2F10E59}" type="sibTrans" cxnId="{3B4AC0CC-1937-4D9E-AE5E-DA45E0EAC2BC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E85EAF04-064C-4660-8185-896DE2459A60}">
      <dgm:prSet phldrT="[Текст]" custT="1"/>
      <dgm:spPr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400" dirty="0" smtClean="0">
              <a:ln/>
              <a:latin typeface="Arial" pitchFamily="34" charset="0"/>
              <a:cs typeface="Arial" pitchFamily="34" charset="0"/>
            </a:rPr>
            <a:t>Территории проживания северных народов</a:t>
          </a:r>
          <a:endParaRPr lang="ru-RU" sz="1400" dirty="0">
            <a:ln/>
            <a:latin typeface="Arial" pitchFamily="34" charset="0"/>
            <a:cs typeface="Arial" pitchFamily="34" charset="0"/>
          </a:endParaRPr>
        </a:p>
      </dgm:t>
    </dgm:pt>
    <dgm:pt modelId="{AD1409EC-D51F-4C16-BFEC-BE8BDC2EF9DC}" type="parTrans" cxnId="{AA5E6AB7-1922-4F33-ACFF-2B85D1D1CDB3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6BACF5C8-ABFC-4ACB-8FBF-3A8D7200523E}" type="sibTrans" cxnId="{AA5E6AB7-1922-4F33-ACFF-2B85D1D1CDB3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63460062-7669-4431-9D5F-143E28C09FA1}">
      <dgm:prSet phldrT="[Текст]" custT="1"/>
      <dgm:spPr/>
      <dgm:t>
        <a:bodyPr/>
        <a:lstStyle/>
        <a:p>
          <a:r>
            <a:rPr lang="ru-RU" sz="1400" b="1" dirty="0" smtClean="0">
              <a:effectLst/>
              <a:latin typeface="Arial" pitchFamily="34" charset="0"/>
              <a:cs typeface="Arial" pitchFamily="34" charset="0"/>
            </a:rPr>
            <a:t>28 регионов России</a:t>
          </a:r>
          <a:endParaRPr lang="ru-RU" sz="1400" b="1" dirty="0">
            <a:effectLst/>
            <a:latin typeface="Arial" pitchFamily="34" charset="0"/>
            <a:cs typeface="Arial" pitchFamily="34" charset="0"/>
          </a:endParaRPr>
        </a:p>
      </dgm:t>
    </dgm:pt>
    <dgm:pt modelId="{7FD3FB2F-A6B8-4565-94CD-73640B0E96EF}" type="parTrans" cxnId="{33A51DAB-C90A-455B-941E-D5E70DBEB3EA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8F613D09-D6C1-4D07-9A34-071A81B02949}" type="sibTrans" cxnId="{33A51DAB-C90A-455B-941E-D5E70DBEB3EA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52AC117B-6838-4F3A-9185-1DDC498B13D8}">
      <dgm:prSet phldrT="[Текст]" custT="1"/>
      <dgm:spPr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400" smtClean="0">
              <a:ln/>
              <a:latin typeface="Arial" pitchFamily="34" charset="0"/>
              <a:cs typeface="Arial" pitchFamily="34" charset="0"/>
            </a:rPr>
            <a:t>Югра</a:t>
          </a:r>
          <a:endParaRPr lang="ru-RU" sz="1400" dirty="0">
            <a:ln/>
            <a:latin typeface="Arial" pitchFamily="34" charset="0"/>
            <a:cs typeface="Arial" pitchFamily="34" charset="0"/>
          </a:endParaRPr>
        </a:p>
      </dgm:t>
    </dgm:pt>
    <dgm:pt modelId="{3A2219AD-B146-4307-B0DA-8FCBC09B0410}" type="parTrans" cxnId="{B4E8A055-270B-427C-9ACA-85D568B1A5EA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28BA3BB4-0E2B-4FE5-9521-B2EB5B16C0C3}" type="sibTrans" cxnId="{B4E8A055-270B-427C-9ACA-85D568B1A5EA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A76AFCD8-21FC-4834-9E44-79DB3CB995DB}">
      <dgm:prSet phldrT="[Текст]" custT="1"/>
      <dgm:spPr/>
      <dgm:t>
        <a:bodyPr/>
        <a:lstStyle/>
        <a:p>
          <a:r>
            <a:rPr lang="ru-RU" sz="1400" b="1" dirty="0" smtClean="0">
              <a:effectLst/>
              <a:latin typeface="Arial" pitchFamily="34" charset="0"/>
              <a:cs typeface="Arial" pitchFamily="34" charset="0"/>
            </a:rPr>
            <a:t>Ханты</a:t>
          </a:r>
          <a:endParaRPr lang="ru-RU" sz="1400" b="1" dirty="0">
            <a:effectLst/>
            <a:latin typeface="Arial" pitchFamily="34" charset="0"/>
            <a:cs typeface="Arial" pitchFamily="34" charset="0"/>
          </a:endParaRPr>
        </a:p>
      </dgm:t>
    </dgm:pt>
    <dgm:pt modelId="{51362AF2-C0E7-40E2-A590-7F3CF09F0BA0}" type="parTrans" cxnId="{0A1C5200-D748-423D-BD86-647A73AAF84B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53B62F0A-B2C0-4B29-BC06-2EA831771AD5}" type="sibTrans" cxnId="{0A1C5200-D748-423D-BD86-647A73AAF84B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5B75F060-5C16-49A1-9172-1292EF2DE3C8}">
      <dgm:prSet phldrT="[Текст]" custT="1"/>
      <dgm:spPr/>
      <dgm:t>
        <a:bodyPr/>
        <a:lstStyle/>
        <a:p>
          <a:r>
            <a:rPr lang="ru-RU" sz="1400" b="1" dirty="0" smtClean="0">
              <a:effectLst/>
              <a:latin typeface="Arial" pitchFamily="34" charset="0"/>
              <a:cs typeface="Arial" pitchFamily="34" charset="0"/>
            </a:rPr>
            <a:t>Манси</a:t>
          </a:r>
          <a:endParaRPr lang="ru-RU" sz="1400" b="1" dirty="0">
            <a:effectLst/>
            <a:latin typeface="Arial" pitchFamily="34" charset="0"/>
            <a:cs typeface="Arial" pitchFamily="34" charset="0"/>
          </a:endParaRPr>
        </a:p>
      </dgm:t>
    </dgm:pt>
    <dgm:pt modelId="{9F3C786B-E0C8-401D-8C5C-4D51B3E27D43}" type="parTrans" cxnId="{684FEA30-A1F6-4E1E-8D69-7D0FFF158A6E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3D59D899-FB8C-40EE-B786-3755057B09D3}" type="sibTrans" cxnId="{684FEA30-A1F6-4E1E-8D69-7D0FFF158A6E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B3A7CC65-9482-4A02-A7D7-E11D8C01B157}">
      <dgm:prSet phldrT="[Текст]" custT="1"/>
      <dgm:spPr/>
      <dgm:t>
        <a:bodyPr/>
        <a:lstStyle/>
        <a:p>
          <a:r>
            <a:rPr lang="ru-RU" sz="1400" b="1" dirty="0" smtClean="0">
              <a:effectLst/>
              <a:latin typeface="Arial" pitchFamily="34" charset="0"/>
              <a:cs typeface="Arial" pitchFamily="34" charset="0"/>
            </a:rPr>
            <a:t>Ненцы </a:t>
          </a:r>
          <a:endParaRPr lang="ru-RU" sz="1400" b="1" dirty="0">
            <a:effectLst/>
            <a:latin typeface="Arial" pitchFamily="34" charset="0"/>
            <a:cs typeface="Arial" pitchFamily="34" charset="0"/>
          </a:endParaRPr>
        </a:p>
      </dgm:t>
    </dgm:pt>
    <dgm:pt modelId="{A4A8D3EB-00AD-410C-833C-079F3B339019}" type="parTrans" cxnId="{127C6A7F-8EDF-4096-BCD7-91722D3E9D5F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4E23A7F7-1261-4904-9428-F7E85C0BDE0D}" type="sibTrans" cxnId="{127C6A7F-8EDF-4096-BCD7-91722D3E9D5F}">
      <dgm:prSet/>
      <dgm:spPr/>
      <dgm:t>
        <a:bodyPr/>
        <a:lstStyle/>
        <a:p>
          <a:endParaRPr lang="ru-RU" sz="1400">
            <a:latin typeface="Arial" pitchFamily="34" charset="0"/>
            <a:cs typeface="Arial" pitchFamily="34" charset="0"/>
          </a:endParaRPr>
        </a:p>
      </dgm:t>
    </dgm:pt>
    <dgm:pt modelId="{B35D15B1-C14E-4EFF-B49A-7B47C4369DDE}">
      <dgm:prSet phldrT="[Текст]" custT="1"/>
      <dgm:spPr/>
      <dgm:t>
        <a:bodyPr/>
        <a:lstStyle/>
        <a:p>
          <a:endParaRPr lang="ru-RU" sz="800" b="1" dirty="0">
            <a:effectLst/>
            <a:latin typeface="Arial" pitchFamily="34" charset="0"/>
            <a:cs typeface="Arial" pitchFamily="34" charset="0"/>
          </a:endParaRPr>
        </a:p>
      </dgm:t>
    </dgm:pt>
    <dgm:pt modelId="{1586527D-E695-448F-BE58-D7EBF212883C}" type="parTrans" cxnId="{FDFF23F0-F122-4CF4-99FA-9199B254FFFA}">
      <dgm:prSet/>
      <dgm:spPr/>
      <dgm:t>
        <a:bodyPr/>
        <a:lstStyle/>
        <a:p>
          <a:endParaRPr lang="ru-RU"/>
        </a:p>
      </dgm:t>
    </dgm:pt>
    <dgm:pt modelId="{64BDB012-8CD2-4138-AC41-18C44B8FFEA2}" type="sibTrans" cxnId="{FDFF23F0-F122-4CF4-99FA-9199B254FFFA}">
      <dgm:prSet/>
      <dgm:spPr/>
      <dgm:t>
        <a:bodyPr/>
        <a:lstStyle/>
        <a:p>
          <a:endParaRPr lang="ru-RU"/>
        </a:p>
      </dgm:t>
    </dgm:pt>
    <dgm:pt modelId="{2D0546DA-4D6E-40D5-9CC1-1A587DFBE228}">
      <dgm:prSet phldrT="[Текст]" custT="1"/>
      <dgm:spPr/>
      <dgm:t>
        <a:bodyPr/>
        <a:lstStyle/>
        <a:p>
          <a:endParaRPr lang="ru-RU" sz="800" b="1" dirty="0">
            <a:effectLst/>
            <a:latin typeface="Arial" pitchFamily="34" charset="0"/>
            <a:cs typeface="Arial" pitchFamily="34" charset="0"/>
          </a:endParaRPr>
        </a:p>
      </dgm:t>
    </dgm:pt>
    <dgm:pt modelId="{19491736-316B-4DA0-8C01-AB1463427514}" type="parTrans" cxnId="{B8FFD1FD-23A1-4A7B-9892-F9A8673F08A4}">
      <dgm:prSet/>
      <dgm:spPr/>
      <dgm:t>
        <a:bodyPr/>
        <a:lstStyle/>
        <a:p>
          <a:endParaRPr lang="ru-RU"/>
        </a:p>
      </dgm:t>
    </dgm:pt>
    <dgm:pt modelId="{79BC0A73-9FE5-42B4-84D6-E7564F967E2E}" type="sibTrans" cxnId="{B8FFD1FD-23A1-4A7B-9892-F9A8673F08A4}">
      <dgm:prSet/>
      <dgm:spPr/>
      <dgm:t>
        <a:bodyPr/>
        <a:lstStyle/>
        <a:p>
          <a:endParaRPr lang="ru-RU"/>
        </a:p>
      </dgm:t>
    </dgm:pt>
    <dgm:pt modelId="{19BD4C12-B409-428B-B233-DD36BF96F86A}" type="pres">
      <dgm:prSet presAssocID="{F091E6D3-7596-4159-9210-A24BB7625F4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AE35AD6-685C-4258-B7B2-3679FCD3764D}" type="pres">
      <dgm:prSet presAssocID="{FDE53D59-672A-44FC-84AC-146610B99D9A}" presName="composite" presStyleCnt="0"/>
      <dgm:spPr/>
      <dgm:t>
        <a:bodyPr/>
        <a:lstStyle/>
        <a:p>
          <a:endParaRPr lang="ru-RU"/>
        </a:p>
      </dgm:t>
    </dgm:pt>
    <dgm:pt modelId="{6A730FB7-04C3-4119-9330-E39E73CB25CD}" type="pres">
      <dgm:prSet presAssocID="{FDE53D59-672A-44FC-84AC-146610B99D9A}" presName="bentUpArrow1" presStyleLbl="alignImgPlace1" presStyleIdx="0" presStyleCnt="3" custLinFactNeighborX="-3460" custLinFactNeighborY="-60783"/>
      <dgm:spPr>
        <a:solidFill>
          <a:schemeClr val="accent2"/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236FB02D-77BB-4222-A3AF-5CB0B31D636A}" type="pres">
      <dgm:prSet presAssocID="{FDE53D59-672A-44FC-84AC-146610B99D9A}" presName="ParentText" presStyleLbl="node1" presStyleIdx="0" presStyleCnt="4" custScaleX="171115" custScaleY="62443" custLinFactNeighborX="2001" custLinFactNeighborY="-75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5B713-9F1F-4B49-BD3B-1052645D3FBE}" type="pres">
      <dgm:prSet presAssocID="{FDE53D59-672A-44FC-84AC-146610B99D9A}" presName="ChildText" presStyleLbl="revTx" presStyleIdx="0" presStyleCnt="4" custScaleX="166585" custScaleY="28527" custLinFactNeighborX="95843" custLinFactNeighborY="18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74F88-D276-404E-AEC2-BB5930F6DAD5}" type="pres">
      <dgm:prSet presAssocID="{D153A5F7-47C7-40E7-8476-5B30EFF89D98}" presName="sibTrans" presStyleCnt="0"/>
      <dgm:spPr/>
      <dgm:t>
        <a:bodyPr/>
        <a:lstStyle/>
        <a:p>
          <a:endParaRPr lang="ru-RU"/>
        </a:p>
      </dgm:t>
    </dgm:pt>
    <dgm:pt modelId="{64EBC92B-8340-419C-9ECB-23375FB3FEA4}" type="pres">
      <dgm:prSet presAssocID="{86F46C5A-4ED8-4DEF-B38F-1353CD2CCBA2}" presName="composite" presStyleCnt="0"/>
      <dgm:spPr/>
      <dgm:t>
        <a:bodyPr/>
        <a:lstStyle/>
        <a:p>
          <a:endParaRPr lang="ru-RU"/>
        </a:p>
      </dgm:t>
    </dgm:pt>
    <dgm:pt modelId="{A800B926-4933-40F4-9EA1-49675758C155}" type="pres">
      <dgm:prSet presAssocID="{86F46C5A-4ED8-4DEF-B38F-1353CD2CCBA2}" presName="bentUpArrow1" presStyleLbl="alignImgPlace1" presStyleIdx="1" presStyleCnt="3" custLinFactNeighborX="-22445" custLinFactNeighborY="-73334"/>
      <dgm:spPr>
        <a:solidFill>
          <a:schemeClr val="accent3"/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231F717-025B-44F1-B7C0-4E9A8EC1965B}" type="pres">
      <dgm:prSet presAssocID="{86F46C5A-4ED8-4DEF-B38F-1353CD2CCBA2}" presName="ParentText" presStyleLbl="node1" presStyleIdx="1" presStyleCnt="4" custScaleX="177625" custScaleY="64374" custLinFactNeighborX="2920" custLinFactNeighborY="-171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9F07F7-EC08-4B01-B908-1319DE29B31B}" type="pres">
      <dgm:prSet presAssocID="{86F46C5A-4ED8-4DEF-B38F-1353CD2CCBA2}" presName="ChildText" presStyleLbl="revTx" presStyleIdx="1" presStyleCnt="4" custScaleX="245438" custScaleY="29552" custLinFactX="46109" custLinFactNeighborX="100000" custLinFactNeighborY="-67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8925C-B0A9-443E-AA12-D83A06CDBD7A}" type="pres">
      <dgm:prSet presAssocID="{BCA9524E-10DF-4BD1-87FA-23A1403931C7}" presName="sibTrans" presStyleCnt="0"/>
      <dgm:spPr/>
      <dgm:t>
        <a:bodyPr/>
        <a:lstStyle/>
        <a:p>
          <a:endParaRPr lang="ru-RU"/>
        </a:p>
      </dgm:t>
    </dgm:pt>
    <dgm:pt modelId="{F6E7E71C-EFB6-4014-90BE-E7A2CADD11CA}" type="pres">
      <dgm:prSet presAssocID="{E85EAF04-064C-4660-8185-896DE2459A60}" presName="composite" presStyleCnt="0"/>
      <dgm:spPr/>
      <dgm:t>
        <a:bodyPr/>
        <a:lstStyle/>
        <a:p>
          <a:endParaRPr lang="ru-RU"/>
        </a:p>
      </dgm:t>
    </dgm:pt>
    <dgm:pt modelId="{7F5A6578-0B12-4EFC-B510-03743205B30A}" type="pres">
      <dgm:prSet presAssocID="{E85EAF04-064C-4660-8185-896DE2459A60}" presName="bentUpArrow1" presStyleLbl="alignImgPlace1" presStyleIdx="2" presStyleCnt="3" custLinFactNeighborX="-30417" custLinFactNeighborY="-87615"/>
      <dgm:spPr>
        <a:solidFill>
          <a:schemeClr val="accent4"/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C09859A4-9E8C-42CC-BBC5-26080407C645}" type="pres">
      <dgm:prSet presAssocID="{E85EAF04-064C-4660-8185-896DE2459A60}" presName="ParentText" presStyleLbl="node1" presStyleIdx="2" presStyleCnt="4" custScaleX="142105" custScaleY="64926" custLinFactNeighborX="-6756" custLinFactNeighborY="-3755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9ADF7A-F9A7-4AC1-BFE9-40BDB627F622}" type="pres">
      <dgm:prSet presAssocID="{E85EAF04-064C-4660-8185-896DE2459A60}" presName="ChildText" presStyleLbl="revTx" presStyleIdx="2" presStyleCnt="4" custScaleX="169059" custScaleY="35063" custLinFactNeighborX="68574" custLinFactNeighborY="-460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5D644-421C-4551-8E72-3B9A15BA67F1}" type="pres">
      <dgm:prSet presAssocID="{6BACF5C8-ABFC-4ACB-8FBF-3A8D7200523E}" presName="sibTrans" presStyleCnt="0"/>
      <dgm:spPr/>
      <dgm:t>
        <a:bodyPr/>
        <a:lstStyle/>
        <a:p>
          <a:endParaRPr lang="ru-RU"/>
        </a:p>
      </dgm:t>
    </dgm:pt>
    <dgm:pt modelId="{5FDA8BD0-6BD5-4AEF-B34E-9EBDAA65EE24}" type="pres">
      <dgm:prSet presAssocID="{52AC117B-6838-4F3A-9185-1DDC498B13D8}" presName="composite" presStyleCnt="0"/>
      <dgm:spPr/>
      <dgm:t>
        <a:bodyPr/>
        <a:lstStyle/>
        <a:p>
          <a:endParaRPr lang="ru-RU"/>
        </a:p>
      </dgm:t>
    </dgm:pt>
    <dgm:pt modelId="{999C7506-1750-4EB5-9456-66ACD04D1EEC}" type="pres">
      <dgm:prSet presAssocID="{52AC117B-6838-4F3A-9185-1DDC498B13D8}" presName="ParentText" presStyleLbl="node1" presStyleIdx="3" presStyleCnt="4" custScaleY="40651" custLinFactNeighborX="-28624" custLinFactNeighborY="-620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EF683-278D-4BE0-89BE-0D8C921A76D4}" type="pres">
      <dgm:prSet presAssocID="{52AC117B-6838-4F3A-9185-1DDC498B13D8}" presName="FinalChildText" presStyleLbl="revTx" presStyleIdx="3" presStyleCnt="4" custLinFactNeighborX="-20779" custLinFactNeighborY="-398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1C5200-D748-423D-BD86-647A73AAF84B}" srcId="{52AC117B-6838-4F3A-9185-1DDC498B13D8}" destId="{A76AFCD8-21FC-4834-9E44-79DB3CB995DB}" srcOrd="0" destOrd="0" parTransId="{51362AF2-C0E7-40E2-A590-7F3CF09F0BA0}" sibTransId="{53B62F0A-B2C0-4B29-BC06-2EA831771AD5}"/>
    <dgm:cxn modelId="{FDFF23F0-F122-4CF4-99FA-9199B254FFFA}" srcId="{52AC117B-6838-4F3A-9185-1DDC498B13D8}" destId="{B35D15B1-C14E-4EFF-B49A-7B47C4369DDE}" srcOrd="1" destOrd="0" parTransId="{1586527D-E695-448F-BE58-D7EBF212883C}" sibTransId="{64BDB012-8CD2-4138-AC41-18C44B8FFEA2}"/>
    <dgm:cxn modelId="{BB74487E-5AFA-42DE-9012-178A5C145A32}" type="presOf" srcId="{F2B0A5DB-7987-49EE-BE57-E5B8AE614173}" destId="{CA9F07F7-EC08-4B01-B908-1319DE29B31B}" srcOrd="0" destOrd="0" presId="urn:microsoft.com/office/officeart/2005/8/layout/StepDownProcess"/>
    <dgm:cxn modelId="{DD856C23-747E-4495-9EC7-FA0B44B5E6CA}" type="presOf" srcId="{B35D15B1-C14E-4EFF-B49A-7B47C4369DDE}" destId="{DE0EF683-278D-4BE0-89BE-0D8C921A76D4}" srcOrd="0" destOrd="1" presId="urn:microsoft.com/office/officeart/2005/8/layout/StepDownProcess"/>
    <dgm:cxn modelId="{EB16C0CC-7C70-46F9-A4FE-9E87D6A65C2E}" type="presOf" srcId="{52AC117B-6838-4F3A-9185-1DDC498B13D8}" destId="{999C7506-1750-4EB5-9456-66ACD04D1EEC}" srcOrd="0" destOrd="0" presId="urn:microsoft.com/office/officeart/2005/8/layout/StepDownProcess"/>
    <dgm:cxn modelId="{A747FFA1-70B2-4F2C-B960-3CE83A6C18C9}" type="presOf" srcId="{63460062-7669-4431-9D5F-143E28C09FA1}" destId="{519ADF7A-F9A7-4AC1-BFE9-40BDB627F622}" srcOrd="0" destOrd="0" presId="urn:microsoft.com/office/officeart/2005/8/layout/StepDownProcess"/>
    <dgm:cxn modelId="{2F2E8DB0-2ADF-4DC4-A072-3430A77CC885}" type="presOf" srcId="{2D0546DA-4D6E-40D5-9CC1-1A587DFBE228}" destId="{DE0EF683-278D-4BE0-89BE-0D8C921A76D4}" srcOrd="0" destOrd="3" presId="urn:microsoft.com/office/officeart/2005/8/layout/StepDownProcess"/>
    <dgm:cxn modelId="{B8FFD1FD-23A1-4A7B-9892-F9A8673F08A4}" srcId="{52AC117B-6838-4F3A-9185-1DDC498B13D8}" destId="{2D0546DA-4D6E-40D5-9CC1-1A587DFBE228}" srcOrd="3" destOrd="0" parTransId="{19491736-316B-4DA0-8C01-AB1463427514}" sibTransId="{79BC0A73-9FE5-42B4-84D6-E7564F967E2E}"/>
    <dgm:cxn modelId="{D3C16CA6-780A-44D7-A19D-483A0ADEDADF}" type="presOf" srcId="{F091E6D3-7596-4159-9210-A24BB7625F40}" destId="{19BD4C12-B409-428B-B233-DD36BF96F86A}" srcOrd="0" destOrd="0" presId="urn:microsoft.com/office/officeart/2005/8/layout/StepDownProcess"/>
    <dgm:cxn modelId="{E0CC4F89-CC06-41A9-ACE8-21B6B45743BB}" srcId="{F091E6D3-7596-4159-9210-A24BB7625F40}" destId="{FDE53D59-672A-44FC-84AC-146610B99D9A}" srcOrd="0" destOrd="0" parTransId="{1A8F97A9-8EFB-4336-B413-3F9304CE5F4F}" sibTransId="{D153A5F7-47C7-40E7-8476-5B30EFF89D98}"/>
    <dgm:cxn modelId="{592F7D47-3F1D-452F-8A6A-A53396AE926B}" type="presOf" srcId="{A76AFCD8-21FC-4834-9E44-79DB3CB995DB}" destId="{DE0EF683-278D-4BE0-89BE-0D8C921A76D4}" srcOrd="0" destOrd="0" presId="urn:microsoft.com/office/officeart/2005/8/layout/StepDownProcess"/>
    <dgm:cxn modelId="{F81E476D-4336-4E90-9BA3-51811689B15D}" type="presOf" srcId="{86F46C5A-4ED8-4DEF-B38F-1353CD2CCBA2}" destId="{7231F717-025B-44F1-B7C0-4E9A8EC1965B}" srcOrd="0" destOrd="0" presId="urn:microsoft.com/office/officeart/2005/8/layout/StepDownProcess"/>
    <dgm:cxn modelId="{9325D88D-225C-4081-8BDA-5CC5865D5F5D}" type="presOf" srcId="{2B62283E-C06E-4C30-AF19-4CBB9DF5096E}" destId="{2D35B713-9F1F-4B49-BD3B-1052645D3FBE}" srcOrd="0" destOrd="0" presId="urn:microsoft.com/office/officeart/2005/8/layout/StepDownProcess"/>
    <dgm:cxn modelId="{3B4AC0CC-1937-4D9E-AE5E-DA45E0EAC2BC}" srcId="{86F46C5A-4ED8-4DEF-B38F-1353CD2CCBA2}" destId="{F2B0A5DB-7987-49EE-BE57-E5B8AE614173}" srcOrd="0" destOrd="0" parTransId="{E0150DF5-64B2-4381-ABAC-399B7F51999E}" sibTransId="{566B3251-AFB9-4EFD-8DB3-8501F2F10E59}"/>
    <dgm:cxn modelId="{E71049D3-8139-46EE-B484-64F0210573A0}" type="presOf" srcId="{FDE53D59-672A-44FC-84AC-146610B99D9A}" destId="{236FB02D-77BB-4222-A3AF-5CB0B31D636A}" srcOrd="0" destOrd="0" presId="urn:microsoft.com/office/officeart/2005/8/layout/StepDownProcess"/>
    <dgm:cxn modelId="{33A51DAB-C90A-455B-941E-D5E70DBEB3EA}" srcId="{E85EAF04-064C-4660-8185-896DE2459A60}" destId="{63460062-7669-4431-9D5F-143E28C09FA1}" srcOrd="0" destOrd="0" parTransId="{7FD3FB2F-A6B8-4565-94CD-73640B0E96EF}" sibTransId="{8F613D09-D6C1-4D07-9A34-071A81B02949}"/>
    <dgm:cxn modelId="{AA5E6AB7-1922-4F33-ACFF-2B85D1D1CDB3}" srcId="{F091E6D3-7596-4159-9210-A24BB7625F40}" destId="{E85EAF04-064C-4660-8185-896DE2459A60}" srcOrd="2" destOrd="0" parTransId="{AD1409EC-D51F-4C16-BFEC-BE8BDC2EF9DC}" sibTransId="{6BACF5C8-ABFC-4ACB-8FBF-3A8D7200523E}"/>
    <dgm:cxn modelId="{76F99216-E449-45A5-B331-7D32022D08AE}" srcId="{FDE53D59-672A-44FC-84AC-146610B99D9A}" destId="{2B62283E-C06E-4C30-AF19-4CBB9DF5096E}" srcOrd="0" destOrd="0" parTransId="{3673779E-7ECA-45D2-BE06-F7FDFC5E1E52}" sibTransId="{E2B90A0B-8093-4FE2-96BB-35F684A75E1A}"/>
    <dgm:cxn modelId="{684FEA30-A1F6-4E1E-8D69-7D0FFF158A6E}" srcId="{52AC117B-6838-4F3A-9185-1DDC498B13D8}" destId="{5B75F060-5C16-49A1-9172-1292EF2DE3C8}" srcOrd="2" destOrd="0" parTransId="{9F3C786B-E0C8-401D-8C5C-4D51B3E27D43}" sibTransId="{3D59D899-FB8C-40EE-B786-3755057B09D3}"/>
    <dgm:cxn modelId="{C9FE8F9D-F7B2-4708-A2C5-242A44D0BA63}" type="presOf" srcId="{5B75F060-5C16-49A1-9172-1292EF2DE3C8}" destId="{DE0EF683-278D-4BE0-89BE-0D8C921A76D4}" srcOrd="0" destOrd="2" presId="urn:microsoft.com/office/officeart/2005/8/layout/StepDownProcess"/>
    <dgm:cxn modelId="{2476D496-43D1-47D3-A6E7-5DED4755087F}" srcId="{F091E6D3-7596-4159-9210-A24BB7625F40}" destId="{86F46C5A-4ED8-4DEF-B38F-1353CD2CCBA2}" srcOrd="1" destOrd="0" parTransId="{C20203C8-60C6-4CC7-B2DA-FA6E4CF87A07}" sibTransId="{BCA9524E-10DF-4BD1-87FA-23A1403931C7}"/>
    <dgm:cxn modelId="{127C6A7F-8EDF-4096-BCD7-91722D3E9D5F}" srcId="{52AC117B-6838-4F3A-9185-1DDC498B13D8}" destId="{B3A7CC65-9482-4A02-A7D7-E11D8C01B157}" srcOrd="4" destOrd="0" parTransId="{A4A8D3EB-00AD-410C-833C-079F3B339019}" sibTransId="{4E23A7F7-1261-4904-9428-F7E85C0BDE0D}"/>
    <dgm:cxn modelId="{E07DA9EB-033A-4146-995A-DF4ACC52006C}" type="presOf" srcId="{B3A7CC65-9482-4A02-A7D7-E11D8C01B157}" destId="{DE0EF683-278D-4BE0-89BE-0D8C921A76D4}" srcOrd="0" destOrd="4" presId="urn:microsoft.com/office/officeart/2005/8/layout/StepDownProcess"/>
    <dgm:cxn modelId="{B4E8A055-270B-427C-9ACA-85D568B1A5EA}" srcId="{F091E6D3-7596-4159-9210-A24BB7625F40}" destId="{52AC117B-6838-4F3A-9185-1DDC498B13D8}" srcOrd="3" destOrd="0" parTransId="{3A2219AD-B146-4307-B0DA-8FCBC09B0410}" sibTransId="{28BA3BB4-0E2B-4FE5-9521-B2EB5B16C0C3}"/>
    <dgm:cxn modelId="{D64B1323-A473-48BE-A6AF-1AF61751254A}" type="presOf" srcId="{E85EAF04-064C-4660-8185-896DE2459A60}" destId="{C09859A4-9E8C-42CC-BBC5-26080407C645}" srcOrd="0" destOrd="0" presId="urn:microsoft.com/office/officeart/2005/8/layout/StepDownProcess"/>
    <dgm:cxn modelId="{6504E7A3-9C63-4EA2-A94B-084A183EC117}" type="presParOf" srcId="{19BD4C12-B409-428B-B233-DD36BF96F86A}" destId="{8AE35AD6-685C-4258-B7B2-3679FCD3764D}" srcOrd="0" destOrd="0" presId="urn:microsoft.com/office/officeart/2005/8/layout/StepDownProcess"/>
    <dgm:cxn modelId="{3073E12C-8EBC-47B9-B00E-00B4B2418F39}" type="presParOf" srcId="{8AE35AD6-685C-4258-B7B2-3679FCD3764D}" destId="{6A730FB7-04C3-4119-9330-E39E73CB25CD}" srcOrd="0" destOrd="0" presId="urn:microsoft.com/office/officeart/2005/8/layout/StepDownProcess"/>
    <dgm:cxn modelId="{C477394F-BFBD-43E1-921A-CD2A68553AEC}" type="presParOf" srcId="{8AE35AD6-685C-4258-B7B2-3679FCD3764D}" destId="{236FB02D-77BB-4222-A3AF-5CB0B31D636A}" srcOrd="1" destOrd="0" presId="urn:microsoft.com/office/officeart/2005/8/layout/StepDownProcess"/>
    <dgm:cxn modelId="{A413AF70-A18A-4554-8771-A58AB1F7ACDE}" type="presParOf" srcId="{8AE35AD6-685C-4258-B7B2-3679FCD3764D}" destId="{2D35B713-9F1F-4B49-BD3B-1052645D3FBE}" srcOrd="2" destOrd="0" presId="urn:microsoft.com/office/officeart/2005/8/layout/StepDownProcess"/>
    <dgm:cxn modelId="{99313CE6-6B63-4D68-B5B0-61F2A588BDE4}" type="presParOf" srcId="{19BD4C12-B409-428B-B233-DD36BF96F86A}" destId="{3AD74F88-D276-404E-AEC2-BB5930F6DAD5}" srcOrd="1" destOrd="0" presId="urn:microsoft.com/office/officeart/2005/8/layout/StepDownProcess"/>
    <dgm:cxn modelId="{4AB456D2-CE2F-42EF-AFF3-F08DAFACC8A6}" type="presParOf" srcId="{19BD4C12-B409-428B-B233-DD36BF96F86A}" destId="{64EBC92B-8340-419C-9ECB-23375FB3FEA4}" srcOrd="2" destOrd="0" presId="urn:microsoft.com/office/officeart/2005/8/layout/StepDownProcess"/>
    <dgm:cxn modelId="{DE0C9480-14E0-4C7E-932F-C4F09326A0D0}" type="presParOf" srcId="{64EBC92B-8340-419C-9ECB-23375FB3FEA4}" destId="{A800B926-4933-40F4-9EA1-49675758C155}" srcOrd="0" destOrd="0" presId="urn:microsoft.com/office/officeart/2005/8/layout/StepDownProcess"/>
    <dgm:cxn modelId="{FD33BA3F-B26C-4439-82A4-BD3125EBA2D5}" type="presParOf" srcId="{64EBC92B-8340-419C-9ECB-23375FB3FEA4}" destId="{7231F717-025B-44F1-B7C0-4E9A8EC1965B}" srcOrd="1" destOrd="0" presId="urn:microsoft.com/office/officeart/2005/8/layout/StepDownProcess"/>
    <dgm:cxn modelId="{BF0E4A86-F745-4CB3-8F54-5CC4D42EAC60}" type="presParOf" srcId="{64EBC92B-8340-419C-9ECB-23375FB3FEA4}" destId="{CA9F07F7-EC08-4B01-B908-1319DE29B31B}" srcOrd="2" destOrd="0" presId="urn:microsoft.com/office/officeart/2005/8/layout/StepDownProcess"/>
    <dgm:cxn modelId="{33447D41-F140-475D-85EA-5D1E30F3E8C1}" type="presParOf" srcId="{19BD4C12-B409-428B-B233-DD36BF96F86A}" destId="{CE18925C-B0A9-443E-AA12-D83A06CDBD7A}" srcOrd="3" destOrd="0" presId="urn:microsoft.com/office/officeart/2005/8/layout/StepDownProcess"/>
    <dgm:cxn modelId="{4365CC44-DE9B-458C-84DE-570996F33D3D}" type="presParOf" srcId="{19BD4C12-B409-428B-B233-DD36BF96F86A}" destId="{F6E7E71C-EFB6-4014-90BE-E7A2CADD11CA}" srcOrd="4" destOrd="0" presId="urn:microsoft.com/office/officeart/2005/8/layout/StepDownProcess"/>
    <dgm:cxn modelId="{DEC37758-B590-4201-8E25-59FA7B2F082F}" type="presParOf" srcId="{F6E7E71C-EFB6-4014-90BE-E7A2CADD11CA}" destId="{7F5A6578-0B12-4EFC-B510-03743205B30A}" srcOrd="0" destOrd="0" presId="urn:microsoft.com/office/officeart/2005/8/layout/StepDownProcess"/>
    <dgm:cxn modelId="{5B3315BD-5EFB-41F5-8130-FF0B9836C695}" type="presParOf" srcId="{F6E7E71C-EFB6-4014-90BE-E7A2CADD11CA}" destId="{C09859A4-9E8C-42CC-BBC5-26080407C645}" srcOrd="1" destOrd="0" presId="urn:microsoft.com/office/officeart/2005/8/layout/StepDownProcess"/>
    <dgm:cxn modelId="{C0DF0A44-2973-44BA-972B-80A56A21E21B}" type="presParOf" srcId="{F6E7E71C-EFB6-4014-90BE-E7A2CADD11CA}" destId="{519ADF7A-F9A7-4AC1-BFE9-40BDB627F622}" srcOrd="2" destOrd="0" presId="urn:microsoft.com/office/officeart/2005/8/layout/StepDownProcess"/>
    <dgm:cxn modelId="{506360F7-B038-4278-8728-8EDFF9265116}" type="presParOf" srcId="{19BD4C12-B409-428B-B233-DD36BF96F86A}" destId="{7A45D644-421C-4551-8E72-3B9A15BA67F1}" srcOrd="5" destOrd="0" presId="urn:microsoft.com/office/officeart/2005/8/layout/StepDownProcess"/>
    <dgm:cxn modelId="{5CA3C82A-0D50-45BA-8C49-340E16C518B9}" type="presParOf" srcId="{19BD4C12-B409-428B-B233-DD36BF96F86A}" destId="{5FDA8BD0-6BD5-4AEF-B34E-9EBDAA65EE24}" srcOrd="6" destOrd="0" presId="urn:microsoft.com/office/officeart/2005/8/layout/StepDownProcess"/>
    <dgm:cxn modelId="{19CD8C07-FC5D-48FF-9CD1-3C8B3ED1D3F2}" type="presParOf" srcId="{5FDA8BD0-6BD5-4AEF-B34E-9EBDAA65EE24}" destId="{999C7506-1750-4EB5-9456-66ACD04D1EEC}" srcOrd="0" destOrd="0" presId="urn:microsoft.com/office/officeart/2005/8/layout/StepDownProcess"/>
    <dgm:cxn modelId="{006E8346-E78D-43D7-9326-E3046BD89FF1}" type="presParOf" srcId="{5FDA8BD0-6BD5-4AEF-B34E-9EBDAA65EE24}" destId="{DE0EF683-278D-4BE0-89BE-0D8C921A76D4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30FB7-04C3-4119-9330-E39E73CB25CD}">
      <dsp:nvSpPr>
        <dsp:cNvPr id="0" name=""/>
        <dsp:cNvSpPr/>
      </dsp:nvSpPr>
      <dsp:spPr>
        <a:xfrm rot="5400000">
          <a:off x="867068" y="494100"/>
          <a:ext cx="1046849" cy="119180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/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FB02D-77BB-4222-A3AF-5CB0B31D636A}">
      <dsp:nvSpPr>
        <dsp:cNvPr id="0" name=""/>
        <dsp:cNvSpPr/>
      </dsp:nvSpPr>
      <dsp:spPr>
        <a:xfrm>
          <a:off x="39594" y="192279"/>
          <a:ext cx="3015522" cy="770257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n/>
              <a:latin typeface="Arial" pitchFamily="34" charset="0"/>
              <a:cs typeface="Arial" pitchFamily="34" charset="0"/>
            </a:rPr>
            <a:t>Единый перечень коренных малочисленных народов России</a:t>
          </a:r>
          <a:endParaRPr lang="ru-RU" sz="1400" kern="1200" dirty="0">
            <a:ln/>
            <a:latin typeface="Arial" pitchFamily="34" charset="0"/>
            <a:cs typeface="Arial" pitchFamily="34" charset="0"/>
          </a:endParaRPr>
        </a:p>
      </dsp:txBody>
      <dsp:txXfrm>
        <a:off x="77202" y="229887"/>
        <a:ext cx="2940306" cy="695041"/>
      </dsp:txXfrm>
    </dsp:sp>
    <dsp:sp modelId="{2D35B713-9F1F-4B49-BD3B-1052645D3FBE}">
      <dsp:nvSpPr>
        <dsp:cNvPr id="0" name=""/>
        <dsp:cNvSpPr/>
      </dsp:nvSpPr>
      <dsp:spPr>
        <a:xfrm>
          <a:off x="3194949" y="462475"/>
          <a:ext cx="2135142" cy="284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u="none" kern="1200" dirty="0" smtClean="0">
              <a:effectLst/>
              <a:latin typeface="Arial" pitchFamily="34" charset="0"/>
              <a:cs typeface="Arial" pitchFamily="34" charset="0"/>
            </a:rPr>
            <a:t>47 народностей</a:t>
          </a:r>
          <a:endParaRPr lang="ru-RU" sz="1400" b="1" u="none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3194949" y="462475"/>
        <a:ext cx="2135142" cy="284414"/>
      </dsp:txXfrm>
    </dsp:sp>
    <dsp:sp modelId="{A800B926-4933-40F4-9EA1-49675758C155}">
      <dsp:nvSpPr>
        <dsp:cNvPr id="0" name=""/>
        <dsp:cNvSpPr/>
      </dsp:nvSpPr>
      <dsp:spPr>
        <a:xfrm rot="5400000">
          <a:off x="2664884" y="1528650"/>
          <a:ext cx="1046849" cy="119180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/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31F717-025B-44F1-B7C0-4E9A8EC1965B}">
      <dsp:nvSpPr>
        <dsp:cNvPr id="0" name=""/>
        <dsp:cNvSpPr/>
      </dsp:nvSpPr>
      <dsp:spPr>
        <a:xfrm>
          <a:off x="2022507" y="1143676"/>
          <a:ext cx="3130247" cy="794077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n/>
              <a:latin typeface="Arial" pitchFamily="34" charset="0"/>
              <a:cs typeface="Arial" pitchFamily="34" charset="0"/>
            </a:rPr>
            <a:t>Коренные малочисленные народы Севера, Сибири и Дальнего Востока</a:t>
          </a:r>
          <a:endParaRPr lang="ru-RU" sz="1400" kern="1200" dirty="0">
            <a:ln/>
            <a:latin typeface="Arial" pitchFamily="34" charset="0"/>
            <a:cs typeface="Arial" pitchFamily="34" charset="0"/>
          </a:endParaRPr>
        </a:p>
      </dsp:txBody>
      <dsp:txXfrm>
        <a:off x="2061278" y="1182447"/>
        <a:ext cx="3052705" cy="716535"/>
      </dsp:txXfrm>
    </dsp:sp>
    <dsp:sp modelId="{CA9F07F7-EC08-4B01-B908-1319DE29B31B}">
      <dsp:nvSpPr>
        <dsp:cNvPr id="0" name=""/>
        <dsp:cNvSpPr/>
      </dsp:nvSpPr>
      <dsp:spPr>
        <a:xfrm>
          <a:off x="5357960" y="1537624"/>
          <a:ext cx="3145811" cy="294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effectLst/>
              <a:latin typeface="Arial" pitchFamily="34" charset="0"/>
              <a:cs typeface="Arial" pitchFamily="34" charset="0"/>
            </a:rPr>
            <a:t>40 народностей имеют особый правовой статус</a:t>
          </a:r>
          <a:endParaRPr lang="ru-RU" sz="1400" b="1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5357960" y="1537624"/>
        <a:ext cx="3145811" cy="294633"/>
      </dsp:txXfrm>
    </dsp:sp>
    <dsp:sp modelId="{7F5A6578-0B12-4EFC-B510-03743205B30A}">
      <dsp:nvSpPr>
        <dsp:cNvPr id="0" name=""/>
        <dsp:cNvSpPr/>
      </dsp:nvSpPr>
      <dsp:spPr>
        <a:xfrm rot="5400000">
          <a:off x="4223611" y="2548493"/>
          <a:ext cx="1046849" cy="119180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/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9859A4-9E8C-42CC-BBC5-26080407C645}">
      <dsp:nvSpPr>
        <dsp:cNvPr id="0" name=""/>
        <dsp:cNvSpPr/>
      </dsp:nvSpPr>
      <dsp:spPr>
        <a:xfrm>
          <a:off x="3818706" y="2058332"/>
          <a:ext cx="2504285" cy="800886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n/>
              <a:latin typeface="Arial" pitchFamily="34" charset="0"/>
              <a:cs typeface="Arial" pitchFamily="34" charset="0"/>
            </a:rPr>
            <a:t>Территории проживания северных народов</a:t>
          </a:r>
          <a:endParaRPr lang="ru-RU" sz="1400" kern="1200" dirty="0">
            <a:ln/>
            <a:latin typeface="Arial" pitchFamily="34" charset="0"/>
            <a:cs typeface="Arial" pitchFamily="34" charset="0"/>
          </a:endParaRPr>
        </a:p>
      </dsp:txBody>
      <dsp:txXfrm>
        <a:off x="3857809" y="2097435"/>
        <a:ext cx="2426079" cy="722680"/>
      </dsp:txXfrm>
    </dsp:sp>
    <dsp:sp modelId="{519ADF7A-F9A7-4AC1-BFE9-40BDB627F622}">
      <dsp:nvSpPr>
        <dsp:cNvPr id="0" name=""/>
        <dsp:cNvSpPr/>
      </dsp:nvSpPr>
      <dsp:spPr>
        <a:xfrm>
          <a:off x="6507401" y="2287465"/>
          <a:ext cx="2166851" cy="349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effectLst/>
              <a:latin typeface="Arial" pitchFamily="34" charset="0"/>
              <a:cs typeface="Arial" pitchFamily="34" charset="0"/>
            </a:rPr>
            <a:t>28 регионов России</a:t>
          </a:r>
          <a:endParaRPr lang="ru-RU" sz="1400" b="1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6507401" y="2287465"/>
        <a:ext cx="2166851" cy="349577"/>
      </dsp:txXfrm>
    </dsp:sp>
    <dsp:sp modelId="{999C7506-1750-4EB5-9456-66ACD04D1EEC}">
      <dsp:nvSpPr>
        <dsp:cNvPr id="0" name=""/>
        <dsp:cNvSpPr/>
      </dsp:nvSpPr>
      <dsp:spPr>
        <a:xfrm>
          <a:off x="5400049" y="3174378"/>
          <a:ext cx="1762278" cy="501445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latin typeface="Arial" pitchFamily="34" charset="0"/>
              <a:cs typeface="Arial" pitchFamily="34" charset="0"/>
            </a:rPr>
            <a:t>Югра</a:t>
          </a:r>
          <a:endParaRPr lang="ru-RU" sz="1400" kern="1200" dirty="0">
            <a:ln/>
            <a:latin typeface="Arial" pitchFamily="34" charset="0"/>
            <a:cs typeface="Arial" pitchFamily="34" charset="0"/>
          </a:endParaRPr>
        </a:p>
      </dsp:txBody>
      <dsp:txXfrm>
        <a:off x="5424532" y="3198861"/>
        <a:ext cx="1713312" cy="452479"/>
      </dsp:txXfrm>
    </dsp:sp>
    <dsp:sp modelId="{DE0EF683-278D-4BE0-89BE-0D8C921A76D4}">
      <dsp:nvSpPr>
        <dsp:cNvPr id="0" name=""/>
        <dsp:cNvSpPr/>
      </dsp:nvSpPr>
      <dsp:spPr>
        <a:xfrm>
          <a:off x="7400435" y="3293303"/>
          <a:ext cx="1281713" cy="996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effectLst/>
              <a:latin typeface="Arial" pitchFamily="34" charset="0"/>
              <a:cs typeface="Arial" pitchFamily="34" charset="0"/>
            </a:rPr>
            <a:t>Ханты</a:t>
          </a:r>
          <a:endParaRPr lang="ru-RU" sz="1400" b="1" kern="1200" dirty="0">
            <a:effectLst/>
            <a:latin typeface="Arial" pitchFamily="34" charset="0"/>
            <a:cs typeface="Arial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b="1" kern="1200" dirty="0">
            <a:effectLst/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effectLst/>
              <a:latin typeface="Arial" pitchFamily="34" charset="0"/>
              <a:cs typeface="Arial" pitchFamily="34" charset="0"/>
            </a:rPr>
            <a:t>Манси</a:t>
          </a:r>
          <a:endParaRPr lang="ru-RU" sz="1400" b="1" kern="1200" dirty="0">
            <a:effectLst/>
            <a:latin typeface="Arial" pitchFamily="34" charset="0"/>
            <a:cs typeface="Arial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b="1" kern="1200" dirty="0">
            <a:effectLst/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effectLst/>
              <a:latin typeface="Arial" pitchFamily="34" charset="0"/>
              <a:cs typeface="Arial" pitchFamily="34" charset="0"/>
            </a:rPr>
            <a:t>Ненцы </a:t>
          </a:r>
          <a:endParaRPr lang="ru-RU" sz="1400" b="1" kern="1200" dirty="0">
            <a:effectLst/>
            <a:latin typeface="Arial" pitchFamily="34" charset="0"/>
            <a:cs typeface="Arial" pitchFamily="34" charset="0"/>
          </a:endParaRPr>
        </a:p>
      </dsp:txBody>
      <dsp:txXfrm>
        <a:off x="7400435" y="3293303"/>
        <a:ext cx="1281713" cy="996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0.44147</cdr:x>
      <cdr:y>0.30488</cdr:y>
    </cdr:from>
    <cdr:to>
      <cdr:x>0.68576</cdr:x>
      <cdr:y>0.57805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2475" y="10205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0.42563</cdr:x>
      <cdr:y>0.39042</cdr:y>
    </cdr:from>
    <cdr:to>
      <cdr:x>0.62242</cdr:x>
      <cdr:y>0.54472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593207" y="1306890"/>
          <a:ext cx="736600" cy="5164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l">
              <a:defRPr sz="1200"/>
            </a:lvl1pPr>
          </a:lstStyle>
          <a:p>
            <a:r>
              <a:rPr lang="ru-RU" smtClean="0"/>
              <a:t>Ханты-Мансийский автономный округ - Югра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r">
              <a:defRPr sz="1200"/>
            </a:lvl1pPr>
          </a:lstStyle>
          <a:p>
            <a:fld id="{06826C46-3F53-4BA5-8F2F-B4F921F3FF82}" type="datetimeFigureOut">
              <a:rPr lang="ru-RU" smtClean="0"/>
              <a:pPr/>
              <a:t>13.03.2023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l">
              <a:defRPr sz="1200"/>
            </a:lvl1pPr>
          </a:lstStyle>
          <a:p>
            <a:r>
              <a:rPr lang="ru-RU" smtClean="0"/>
              <a:t>Ханты-Мансийский автономный округ - Югра, март 2019 года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r">
              <a:defRPr sz="1200"/>
            </a:lvl1pPr>
          </a:lstStyle>
          <a:p>
            <a:fld id="{7F71A869-5E87-4D33-84D0-7176433F75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9821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3"/>
          </a:xfrm>
          <a:prstGeom prst="rect">
            <a:avLst/>
          </a:prstGeom>
        </p:spPr>
        <p:txBody>
          <a:bodyPr vert="horz" lIns="90707" tIns="45353" rIns="90707" bIns="45353" rtlCol="0"/>
          <a:lstStyle>
            <a:lvl1pPr algn="l">
              <a:defRPr sz="1200"/>
            </a:lvl1pPr>
          </a:lstStyle>
          <a:p>
            <a:r>
              <a:rPr lang="ru-RU" smtClean="0"/>
              <a:t>Ханты-Мансийский автономный округ - Югра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3"/>
          </a:xfrm>
          <a:prstGeom prst="rect">
            <a:avLst/>
          </a:prstGeom>
        </p:spPr>
        <p:txBody>
          <a:bodyPr vert="horz" lIns="90707" tIns="45353" rIns="90707" bIns="45353" rtlCol="0"/>
          <a:lstStyle>
            <a:lvl1pPr algn="r">
              <a:defRPr sz="1200"/>
            </a:lvl1pPr>
          </a:lstStyle>
          <a:p>
            <a:fld id="{564BE3D1-4B94-46FB-9B8A-42F37B15B996}" type="datetimeFigureOut">
              <a:rPr lang="ru-RU" smtClean="0"/>
              <a:pPr/>
              <a:t>13.03.2023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07" tIns="45353" rIns="90707" bIns="4535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0707" tIns="45353" rIns="90707" bIns="453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3"/>
          </a:xfrm>
          <a:prstGeom prst="rect">
            <a:avLst/>
          </a:prstGeom>
        </p:spPr>
        <p:txBody>
          <a:bodyPr vert="horz" lIns="90707" tIns="45353" rIns="90707" bIns="45353" rtlCol="0" anchor="b"/>
          <a:lstStyle>
            <a:lvl1pPr algn="l">
              <a:defRPr sz="1200"/>
            </a:lvl1pPr>
          </a:lstStyle>
          <a:p>
            <a:r>
              <a:rPr lang="ru-RU" smtClean="0"/>
              <a:t>Ханты-Мансийский автономный округ - Югра, март 2019 года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3"/>
          </a:xfrm>
          <a:prstGeom prst="rect">
            <a:avLst/>
          </a:prstGeom>
        </p:spPr>
        <p:txBody>
          <a:bodyPr vert="horz" lIns="90707" tIns="45353" rIns="90707" bIns="45353" rtlCol="0" anchor="b"/>
          <a:lstStyle>
            <a:lvl1pPr algn="r">
              <a:defRPr sz="1200"/>
            </a:lvl1pPr>
          </a:lstStyle>
          <a:p>
            <a:fld id="{DC5965D6-9BE6-4223-A09D-D175BB8CC3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0020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Ханты-Мансийский автономный округ - Югра, март 2019 года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965D6-9BE6-4223-A09D-D175BB8CC33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134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965D6-9BE6-4223-A09D-D175BB8CC332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 smtClean="0"/>
              <a:t>Ханты-Мансийский автономный округ - Югра, март 2019 года</a:t>
            </a: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5215" indent="-286622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6485" indent="-22929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5079" indent="-22929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63673" indent="-22929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22266" indent="-2292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80860" indent="-2292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39454" indent="-2292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98048" indent="-2292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1FDDAB3-03B8-4D02-A3C5-B823A5D518C3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Ханты-Мансийский автономный округ - Югра, март 2019 года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">
    <p:bg>
      <p:bgPr>
        <a:blipFill dpi="0" rotWithShape="1">
          <a:blip r:embed="rId2" cstate="print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857232"/>
            <a:ext cx="7429552" cy="4286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1800" kern="1200" dirty="0">
                <a:solidFill>
                  <a:srgbClr val="00602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" y="277522"/>
            <a:ext cx="1227018" cy="11529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857232"/>
            <a:ext cx="7429552" cy="4286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1600" b="1" kern="1200" dirty="0">
                <a:solidFill>
                  <a:srgbClr val="00602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7"/>
          <p:cNvSpPr txBox="1">
            <a:spLocks/>
          </p:cNvSpPr>
          <p:nvPr userDrawn="1"/>
        </p:nvSpPr>
        <p:spPr>
          <a:xfrm>
            <a:off x="8616950" y="6351588"/>
            <a:ext cx="504000" cy="504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algn="r">
              <a:defRPr/>
            </a:pPr>
            <a:fld id="{2990C204-7923-413A-9F6C-44141DC99132}" type="slidenum">
              <a:rPr lang="ru-RU" b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ru-RU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616234"/>
            <a:ext cx="9144000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Ханты-Мансийский автономный округ – Югра, март 2023 года</a:t>
            </a:r>
            <a:endPara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4" y="179550"/>
            <a:ext cx="1227018" cy="11529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Ханты-Мансийский автономный округ - Югра, март 2019 года</a:t>
            </a: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8D88B-C9C2-4319-9532-53EB973431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616234"/>
            <a:ext cx="9144000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Ханты-Мансийский автономный округ – Югра, март 2023 года</a:t>
            </a:r>
            <a:endPara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87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616234"/>
            <a:ext cx="9144000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Ханты-Мансийский автономный округ – Югра, март 2023 года</a:t>
            </a:r>
            <a:endPara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0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982132"/>
            <a:ext cx="7200897" cy="130386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616234"/>
            <a:ext cx="9144000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Ханты-Мансийский автономный округ – Югра, март 2023 года</a:t>
            </a:r>
            <a:endPara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98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ьный"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857232"/>
            <a:ext cx="7429552" cy="4286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1800" kern="1200" dirty="0">
                <a:solidFill>
                  <a:srgbClr val="0033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Freeform 15"/>
          <p:cNvSpPr>
            <a:spLocks/>
          </p:cNvSpPr>
          <p:nvPr userDrawn="1"/>
        </p:nvSpPr>
        <p:spPr bwMode="gray">
          <a:xfrm>
            <a:off x="0" y="4149725"/>
            <a:ext cx="9544050" cy="2708275"/>
          </a:xfrm>
          <a:custGeom>
            <a:avLst/>
            <a:gdLst/>
            <a:ahLst/>
            <a:cxnLst>
              <a:cxn ang="0">
                <a:pos x="5760" y="0"/>
              </a:cxn>
              <a:cxn ang="0">
                <a:pos x="4332" y="1484"/>
              </a:cxn>
              <a:cxn ang="0">
                <a:pos x="0" y="1493"/>
              </a:cxn>
              <a:cxn ang="0">
                <a:pos x="1" y="1706"/>
              </a:cxn>
              <a:cxn ang="0">
                <a:pos x="5760" y="1671"/>
              </a:cxn>
            </a:cxnLst>
            <a:rect l="0" t="0" r="r" b="b"/>
            <a:pathLst>
              <a:path w="6012" h="1706">
                <a:moveTo>
                  <a:pt x="5760" y="0"/>
                </a:moveTo>
                <a:cubicBezTo>
                  <a:pt x="5736" y="43"/>
                  <a:pt x="6012" y="1484"/>
                  <a:pt x="4332" y="1484"/>
                </a:cubicBezTo>
                <a:lnTo>
                  <a:pt x="0" y="1493"/>
                </a:lnTo>
                <a:lnTo>
                  <a:pt x="1" y="1706"/>
                </a:lnTo>
                <a:lnTo>
                  <a:pt x="5760" y="1671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6" name="Freeform 16"/>
          <p:cNvSpPr>
            <a:spLocks/>
          </p:cNvSpPr>
          <p:nvPr userDrawn="1"/>
        </p:nvSpPr>
        <p:spPr bwMode="gray">
          <a:xfrm>
            <a:off x="0" y="5845112"/>
            <a:ext cx="9153525" cy="1093788"/>
          </a:xfrm>
          <a:custGeom>
            <a:avLst/>
            <a:gdLst/>
            <a:ahLst/>
            <a:cxnLst>
              <a:cxn ang="0">
                <a:pos x="5754" y="0"/>
              </a:cxn>
              <a:cxn ang="0">
                <a:pos x="4722" y="486"/>
              </a:cxn>
              <a:cxn ang="0">
                <a:pos x="0" y="489"/>
              </a:cxn>
              <a:cxn ang="0">
                <a:pos x="1" y="689"/>
              </a:cxn>
              <a:cxn ang="0">
                <a:pos x="5760" y="657"/>
              </a:cxn>
            </a:cxnLst>
            <a:rect l="0" t="0" r="r" b="b"/>
            <a:pathLst>
              <a:path w="5760" h="689">
                <a:moveTo>
                  <a:pt x="5754" y="0"/>
                </a:moveTo>
                <a:cubicBezTo>
                  <a:pt x="5730" y="0"/>
                  <a:pt x="5640" y="474"/>
                  <a:pt x="4722" y="486"/>
                </a:cubicBezTo>
                <a:lnTo>
                  <a:pt x="0" y="489"/>
                </a:lnTo>
                <a:lnTo>
                  <a:pt x="1" y="689"/>
                </a:lnTo>
                <a:lnTo>
                  <a:pt x="5760" y="657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7" name="Freeform 16"/>
          <p:cNvSpPr>
            <a:spLocks/>
          </p:cNvSpPr>
          <p:nvPr userDrawn="1"/>
        </p:nvSpPr>
        <p:spPr bwMode="gray">
          <a:xfrm rot="10800000">
            <a:off x="-3" y="-92782"/>
            <a:ext cx="4581528" cy="885827"/>
          </a:xfrm>
          <a:custGeom>
            <a:avLst/>
            <a:gdLst>
              <a:gd name="connsiteX0" fmla="*/ 9990 w 9990"/>
              <a:gd name="connsiteY0" fmla="*/ 24775 h 34775"/>
              <a:gd name="connsiteX1" fmla="*/ 8198 w 9990"/>
              <a:gd name="connsiteY1" fmla="*/ 31829 h 34775"/>
              <a:gd name="connsiteX2" fmla="*/ 0 w 9990"/>
              <a:gd name="connsiteY2" fmla="*/ 31872 h 34775"/>
              <a:gd name="connsiteX3" fmla="*/ 2 w 9990"/>
              <a:gd name="connsiteY3" fmla="*/ 34775 h 34775"/>
              <a:gd name="connsiteX4" fmla="*/ 7222 w 9990"/>
              <a:gd name="connsiteY4" fmla="*/ 0 h 34775"/>
              <a:gd name="connsiteX0" fmla="*/ 10000 w 10005"/>
              <a:gd name="connsiteY0" fmla="*/ 0 h 2876"/>
              <a:gd name="connsiteX1" fmla="*/ 8206 w 10005"/>
              <a:gd name="connsiteY1" fmla="*/ 2029 h 2876"/>
              <a:gd name="connsiteX2" fmla="*/ 0 w 10005"/>
              <a:gd name="connsiteY2" fmla="*/ 2041 h 2876"/>
              <a:gd name="connsiteX3" fmla="*/ 2 w 10005"/>
              <a:gd name="connsiteY3" fmla="*/ 2876 h 2876"/>
              <a:gd name="connsiteX4" fmla="*/ 10005 w 10005"/>
              <a:gd name="connsiteY4" fmla="*/ 2692 h 2876"/>
              <a:gd name="connsiteX0" fmla="*/ 9995 w 10000"/>
              <a:gd name="connsiteY0" fmla="*/ 0 h 10666"/>
              <a:gd name="connsiteX1" fmla="*/ 8202 w 10000"/>
              <a:gd name="connsiteY1" fmla="*/ 7055 h 10666"/>
              <a:gd name="connsiteX2" fmla="*/ 0 w 10000"/>
              <a:gd name="connsiteY2" fmla="*/ 7097 h 10666"/>
              <a:gd name="connsiteX3" fmla="*/ 2 w 10000"/>
              <a:gd name="connsiteY3" fmla="*/ 10000 h 10666"/>
              <a:gd name="connsiteX4" fmla="*/ 10000 w 10000"/>
              <a:gd name="connsiteY4" fmla="*/ 10666 h 10666"/>
              <a:gd name="connsiteX0" fmla="*/ 9995 w 10000"/>
              <a:gd name="connsiteY0" fmla="*/ 0 h 10000"/>
              <a:gd name="connsiteX1" fmla="*/ 8202 w 10000"/>
              <a:gd name="connsiteY1" fmla="*/ 7055 h 10000"/>
              <a:gd name="connsiteX2" fmla="*/ 0 w 10000"/>
              <a:gd name="connsiteY2" fmla="*/ 7097 h 10000"/>
              <a:gd name="connsiteX3" fmla="*/ 2 w 10000"/>
              <a:gd name="connsiteY3" fmla="*/ 10000 h 10000"/>
              <a:gd name="connsiteX4" fmla="*/ 10000 w 10000"/>
              <a:gd name="connsiteY4" fmla="*/ 9534 h 10000"/>
              <a:gd name="connsiteX0" fmla="*/ 9995 w 10000"/>
              <a:gd name="connsiteY0" fmla="*/ 0 h 10056"/>
              <a:gd name="connsiteX1" fmla="*/ 8202 w 10000"/>
              <a:gd name="connsiteY1" fmla="*/ 7055 h 10056"/>
              <a:gd name="connsiteX2" fmla="*/ 0 w 10000"/>
              <a:gd name="connsiteY2" fmla="*/ 7097 h 10056"/>
              <a:gd name="connsiteX3" fmla="*/ 2 w 10000"/>
              <a:gd name="connsiteY3" fmla="*/ 10000 h 10056"/>
              <a:gd name="connsiteX4" fmla="*/ 10000 w 10000"/>
              <a:gd name="connsiteY4" fmla="*/ 10056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6">
                <a:moveTo>
                  <a:pt x="9995" y="0"/>
                </a:moveTo>
                <a:cubicBezTo>
                  <a:pt x="9953" y="0"/>
                  <a:pt x="9797" y="6881"/>
                  <a:pt x="8202" y="7055"/>
                </a:cubicBezTo>
                <a:lnTo>
                  <a:pt x="0" y="7097"/>
                </a:lnTo>
                <a:cubicBezTo>
                  <a:pt x="1" y="8067"/>
                  <a:pt x="1" y="9033"/>
                  <a:pt x="2" y="10000"/>
                </a:cubicBezTo>
                <a:lnTo>
                  <a:pt x="10000" y="10056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Freeform 16"/>
          <p:cNvSpPr>
            <a:spLocks/>
          </p:cNvSpPr>
          <p:nvPr userDrawn="1"/>
        </p:nvSpPr>
        <p:spPr bwMode="gray">
          <a:xfrm rot="10800000" flipH="1">
            <a:off x="4562472" y="-92782"/>
            <a:ext cx="4581528" cy="885827"/>
          </a:xfrm>
          <a:custGeom>
            <a:avLst/>
            <a:gdLst>
              <a:gd name="connsiteX0" fmla="*/ 9990 w 9990"/>
              <a:gd name="connsiteY0" fmla="*/ 24775 h 34775"/>
              <a:gd name="connsiteX1" fmla="*/ 8198 w 9990"/>
              <a:gd name="connsiteY1" fmla="*/ 31829 h 34775"/>
              <a:gd name="connsiteX2" fmla="*/ 0 w 9990"/>
              <a:gd name="connsiteY2" fmla="*/ 31872 h 34775"/>
              <a:gd name="connsiteX3" fmla="*/ 2 w 9990"/>
              <a:gd name="connsiteY3" fmla="*/ 34775 h 34775"/>
              <a:gd name="connsiteX4" fmla="*/ 7222 w 9990"/>
              <a:gd name="connsiteY4" fmla="*/ 0 h 34775"/>
              <a:gd name="connsiteX0" fmla="*/ 10000 w 10005"/>
              <a:gd name="connsiteY0" fmla="*/ 0 h 2876"/>
              <a:gd name="connsiteX1" fmla="*/ 8206 w 10005"/>
              <a:gd name="connsiteY1" fmla="*/ 2029 h 2876"/>
              <a:gd name="connsiteX2" fmla="*/ 0 w 10005"/>
              <a:gd name="connsiteY2" fmla="*/ 2041 h 2876"/>
              <a:gd name="connsiteX3" fmla="*/ 2 w 10005"/>
              <a:gd name="connsiteY3" fmla="*/ 2876 h 2876"/>
              <a:gd name="connsiteX4" fmla="*/ 10005 w 10005"/>
              <a:gd name="connsiteY4" fmla="*/ 2692 h 2876"/>
              <a:gd name="connsiteX0" fmla="*/ 9995 w 10000"/>
              <a:gd name="connsiteY0" fmla="*/ 0 h 10666"/>
              <a:gd name="connsiteX1" fmla="*/ 8202 w 10000"/>
              <a:gd name="connsiteY1" fmla="*/ 7055 h 10666"/>
              <a:gd name="connsiteX2" fmla="*/ 0 w 10000"/>
              <a:gd name="connsiteY2" fmla="*/ 7097 h 10666"/>
              <a:gd name="connsiteX3" fmla="*/ 2 w 10000"/>
              <a:gd name="connsiteY3" fmla="*/ 10000 h 10666"/>
              <a:gd name="connsiteX4" fmla="*/ 10000 w 10000"/>
              <a:gd name="connsiteY4" fmla="*/ 10666 h 10666"/>
              <a:gd name="connsiteX0" fmla="*/ 9995 w 10000"/>
              <a:gd name="connsiteY0" fmla="*/ 0 h 10000"/>
              <a:gd name="connsiteX1" fmla="*/ 8202 w 10000"/>
              <a:gd name="connsiteY1" fmla="*/ 7055 h 10000"/>
              <a:gd name="connsiteX2" fmla="*/ 0 w 10000"/>
              <a:gd name="connsiteY2" fmla="*/ 7097 h 10000"/>
              <a:gd name="connsiteX3" fmla="*/ 2 w 10000"/>
              <a:gd name="connsiteY3" fmla="*/ 10000 h 10000"/>
              <a:gd name="connsiteX4" fmla="*/ 10000 w 10000"/>
              <a:gd name="connsiteY4" fmla="*/ 9534 h 10000"/>
              <a:gd name="connsiteX0" fmla="*/ 9995 w 10000"/>
              <a:gd name="connsiteY0" fmla="*/ 0 h 10056"/>
              <a:gd name="connsiteX1" fmla="*/ 8202 w 10000"/>
              <a:gd name="connsiteY1" fmla="*/ 7055 h 10056"/>
              <a:gd name="connsiteX2" fmla="*/ 0 w 10000"/>
              <a:gd name="connsiteY2" fmla="*/ 7097 h 10056"/>
              <a:gd name="connsiteX3" fmla="*/ 2 w 10000"/>
              <a:gd name="connsiteY3" fmla="*/ 10000 h 10056"/>
              <a:gd name="connsiteX4" fmla="*/ 10000 w 10000"/>
              <a:gd name="connsiteY4" fmla="*/ 10056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6">
                <a:moveTo>
                  <a:pt x="9995" y="0"/>
                </a:moveTo>
                <a:cubicBezTo>
                  <a:pt x="9953" y="0"/>
                  <a:pt x="9797" y="6881"/>
                  <a:pt x="8202" y="7055"/>
                </a:cubicBezTo>
                <a:lnTo>
                  <a:pt x="0" y="7097"/>
                </a:lnTo>
                <a:cubicBezTo>
                  <a:pt x="1" y="8067"/>
                  <a:pt x="1" y="9033"/>
                  <a:pt x="2" y="10000"/>
                </a:cubicBezTo>
                <a:lnTo>
                  <a:pt x="10000" y="10056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Заголовок 1"/>
          <p:cNvSpPr txBox="1">
            <a:spLocks/>
          </p:cNvSpPr>
          <p:nvPr userDrawn="1"/>
        </p:nvSpPr>
        <p:spPr>
          <a:xfrm>
            <a:off x="1371667" y="260213"/>
            <a:ext cx="7429552" cy="428628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ru-RU" sz="1600" b="1" dirty="0" smtClean="0">
                <a:solidFill>
                  <a:srgbClr val="00602B"/>
                </a:solidFill>
                <a:latin typeface="Arial" pitchFamily="34" charset="0"/>
                <a:cs typeface="Arial" pitchFamily="34" charset="0"/>
              </a:rPr>
              <a:t>Ханты-Мансийский автономный округ - Югра</a:t>
            </a:r>
            <a:endParaRPr lang="ru-RU" sz="1600" b="1" dirty="0">
              <a:solidFill>
                <a:srgbClr val="00602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33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6"/>
          <p:cNvSpPr>
            <a:spLocks/>
          </p:cNvSpPr>
          <p:nvPr/>
        </p:nvSpPr>
        <p:spPr bwMode="gray">
          <a:xfrm>
            <a:off x="0" y="5816600"/>
            <a:ext cx="9144000" cy="1093788"/>
          </a:xfrm>
          <a:custGeom>
            <a:avLst/>
            <a:gdLst/>
            <a:ahLst/>
            <a:cxnLst>
              <a:cxn ang="0">
                <a:pos x="5754" y="0"/>
              </a:cxn>
              <a:cxn ang="0">
                <a:pos x="4722" y="486"/>
              </a:cxn>
              <a:cxn ang="0">
                <a:pos x="0" y="489"/>
              </a:cxn>
              <a:cxn ang="0">
                <a:pos x="1" y="689"/>
              </a:cxn>
              <a:cxn ang="0">
                <a:pos x="5760" y="657"/>
              </a:cxn>
            </a:cxnLst>
            <a:rect l="0" t="0" r="r" b="b"/>
            <a:pathLst>
              <a:path w="5760" h="689">
                <a:moveTo>
                  <a:pt x="5754" y="0"/>
                </a:moveTo>
                <a:cubicBezTo>
                  <a:pt x="5730" y="0"/>
                  <a:pt x="5640" y="474"/>
                  <a:pt x="4722" y="486"/>
                </a:cubicBezTo>
                <a:lnTo>
                  <a:pt x="0" y="489"/>
                </a:lnTo>
                <a:lnTo>
                  <a:pt x="1" y="689"/>
                </a:lnTo>
                <a:lnTo>
                  <a:pt x="5760" y="657"/>
                </a:lnTo>
              </a:path>
            </a:pathLst>
          </a:custGeom>
          <a:solidFill>
            <a:schemeClr val="accent6">
              <a:lumMod val="50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72528" y="6350023"/>
            <a:ext cx="571504" cy="50800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 anchorCtr="1"/>
          <a:lstStyle>
            <a:lvl1pPr algn="r">
              <a:defRPr sz="2000" b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7480F3C-36D3-4B6E-9980-EB49353EA51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6578601"/>
            <a:ext cx="9144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г.Ханты-Мансийск, май 2014 года</a:t>
            </a:r>
            <a:endPara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15"/>
          <p:cNvSpPr>
            <a:spLocks/>
          </p:cNvSpPr>
          <p:nvPr userDrawn="1"/>
        </p:nvSpPr>
        <p:spPr bwMode="gray">
          <a:xfrm>
            <a:off x="0" y="4149725"/>
            <a:ext cx="9544050" cy="2708275"/>
          </a:xfrm>
          <a:custGeom>
            <a:avLst/>
            <a:gdLst/>
            <a:ahLst/>
            <a:cxnLst>
              <a:cxn ang="0">
                <a:pos x="5760" y="0"/>
              </a:cxn>
              <a:cxn ang="0">
                <a:pos x="4332" y="1484"/>
              </a:cxn>
              <a:cxn ang="0">
                <a:pos x="0" y="1493"/>
              </a:cxn>
              <a:cxn ang="0">
                <a:pos x="1" y="1706"/>
              </a:cxn>
              <a:cxn ang="0">
                <a:pos x="5760" y="1671"/>
              </a:cxn>
            </a:cxnLst>
            <a:rect l="0" t="0" r="r" b="b"/>
            <a:pathLst>
              <a:path w="6012" h="1706">
                <a:moveTo>
                  <a:pt x="5760" y="0"/>
                </a:moveTo>
                <a:cubicBezTo>
                  <a:pt x="5736" y="43"/>
                  <a:pt x="6012" y="1484"/>
                  <a:pt x="4332" y="1484"/>
                </a:cubicBezTo>
                <a:lnTo>
                  <a:pt x="0" y="1493"/>
                </a:lnTo>
                <a:lnTo>
                  <a:pt x="1" y="1706"/>
                </a:lnTo>
                <a:lnTo>
                  <a:pt x="5760" y="1671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3" name="Freeform 16"/>
          <p:cNvSpPr>
            <a:spLocks/>
          </p:cNvSpPr>
          <p:nvPr userDrawn="1"/>
        </p:nvSpPr>
        <p:spPr bwMode="gray">
          <a:xfrm>
            <a:off x="0" y="5845112"/>
            <a:ext cx="9153525" cy="1093788"/>
          </a:xfrm>
          <a:custGeom>
            <a:avLst/>
            <a:gdLst/>
            <a:ahLst/>
            <a:cxnLst>
              <a:cxn ang="0">
                <a:pos x="5754" y="0"/>
              </a:cxn>
              <a:cxn ang="0">
                <a:pos x="4722" y="486"/>
              </a:cxn>
              <a:cxn ang="0">
                <a:pos x="0" y="489"/>
              </a:cxn>
              <a:cxn ang="0">
                <a:pos x="1" y="689"/>
              </a:cxn>
              <a:cxn ang="0">
                <a:pos x="5760" y="657"/>
              </a:cxn>
            </a:cxnLst>
            <a:rect l="0" t="0" r="r" b="b"/>
            <a:pathLst>
              <a:path w="5760" h="689">
                <a:moveTo>
                  <a:pt x="5754" y="0"/>
                </a:moveTo>
                <a:cubicBezTo>
                  <a:pt x="5730" y="0"/>
                  <a:pt x="5640" y="474"/>
                  <a:pt x="4722" y="486"/>
                </a:cubicBezTo>
                <a:lnTo>
                  <a:pt x="0" y="489"/>
                </a:lnTo>
                <a:lnTo>
                  <a:pt x="1" y="689"/>
                </a:lnTo>
                <a:lnTo>
                  <a:pt x="5760" y="657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7" name="Freeform 16"/>
          <p:cNvSpPr>
            <a:spLocks/>
          </p:cNvSpPr>
          <p:nvPr userDrawn="1"/>
        </p:nvSpPr>
        <p:spPr bwMode="gray">
          <a:xfrm rot="10800000">
            <a:off x="-3" y="-92782"/>
            <a:ext cx="4581528" cy="885827"/>
          </a:xfrm>
          <a:custGeom>
            <a:avLst/>
            <a:gdLst>
              <a:gd name="connsiteX0" fmla="*/ 9990 w 9990"/>
              <a:gd name="connsiteY0" fmla="*/ 24775 h 34775"/>
              <a:gd name="connsiteX1" fmla="*/ 8198 w 9990"/>
              <a:gd name="connsiteY1" fmla="*/ 31829 h 34775"/>
              <a:gd name="connsiteX2" fmla="*/ 0 w 9990"/>
              <a:gd name="connsiteY2" fmla="*/ 31872 h 34775"/>
              <a:gd name="connsiteX3" fmla="*/ 2 w 9990"/>
              <a:gd name="connsiteY3" fmla="*/ 34775 h 34775"/>
              <a:gd name="connsiteX4" fmla="*/ 7222 w 9990"/>
              <a:gd name="connsiteY4" fmla="*/ 0 h 34775"/>
              <a:gd name="connsiteX0" fmla="*/ 10000 w 10005"/>
              <a:gd name="connsiteY0" fmla="*/ 0 h 2876"/>
              <a:gd name="connsiteX1" fmla="*/ 8206 w 10005"/>
              <a:gd name="connsiteY1" fmla="*/ 2029 h 2876"/>
              <a:gd name="connsiteX2" fmla="*/ 0 w 10005"/>
              <a:gd name="connsiteY2" fmla="*/ 2041 h 2876"/>
              <a:gd name="connsiteX3" fmla="*/ 2 w 10005"/>
              <a:gd name="connsiteY3" fmla="*/ 2876 h 2876"/>
              <a:gd name="connsiteX4" fmla="*/ 10005 w 10005"/>
              <a:gd name="connsiteY4" fmla="*/ 2692 h 2876"/>
              <a:gd name="connsiteX0" fmla="*/ 9995 w 10000"/>
              <a:gd name="connsiteY0" fmla="*/ 0 h 10666"/>
              <a:gd name="connsiteX1" fmla="*/ 8202 w 10000"/>
              <a:gd name="connsiteY1" fmla="*/ 7055 h 10666"/>
              <a:gd name="connsiteX2" fmla="*/ 0 w 10000"/>
              <a:gd name="connsiteY2" fmla="*/ 7097 h 10666"/>
              <a:gd name="connsiteX3" fmla="*/ 2 w 10000"/>
              <a:gd name="connsiteY3" fmla="*/ 10000 h 10666"/>
              <a:gd name="connsiteX4" fmla="*/ 10000 w 10000"/>
              <a:gd name="connsiteY4" fmla="*/ 10666 h 10666"/>
              <a:gd name="connsiteX0" fmla="*/ 9995 w 10000"/>
              <a:gd name="connsiteY0" fmla="*/ 0 h 10000"/>
              <a:gd name="connsiteX1" fmla="*/ 8202 w 10000"/>
              <a:gd name="connsiteY1" fmla="*/ 7055 h 10000"/>
              <a:gd name="connsiteX2" fmla="*/ 0 w 10000"/>
              <a:gd name="connsiteY2" fmla="*/ 7097 h 10000"/>
              <a:gd name="connsiteX3" fmla="*/ 2 w 10000"/>
              <a:gd name="connsiteY3" fmla="*/ 10000 h 10000"/>
              <a:gd name="connsiteX4" fmla="*/ 10000 w 10000"/>
              <a:gd name="connsiteY4" fmla="*/ 9534 h 10000"/>
              <a:gd name="connsiteX0" fmla="*/ 9995 w 10000"/>
              <a:gd name="connsiteY0" fmla="*/ 0 h 10056"/>
              <a:gd name="connsiteX1" fmla="*/ 8202 w 10000"/>
              <a:gd name="connsiteY1" fmla="*/ 7055 h 10056"/>
              <a:gd name="connsiteX2" fmla="*/ 0 w 10000"/>
              <a:gd name="connsiteY2" fmla="*/ 7097 h 10056"/>
              <a:gd name="connsiteX3" fmla="*/ 2 w 10000"/>
              <a:gd name="connsiteY3" fmla="*/ 10000 h 10056"/>
              <a:gd name="connsiteX4" fmla="*/ 10000 w 10000"/>
              <a:gd name="connsiteY4" fmla="*/ 10056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6">
                <a:moveTo>
                  <a:pt x="9995" y="0"/>
                </a:moveTo>
                <a:cubicBezTo>
                  <a:pt x="9953" y="0"/>
                  <a:pt x="9797" y="6881"/>
                  <a:pt x="8202" y="7055"/>
                </a:cubicBezTo>
                <a:lnTo>
                  <a:pt x="0" y="7097"/>
                </a:lnTo>
                <a:cubicBezTo>
                  <a:pt x="1" y="8067"/>
                  <a:pt x="1" y="9033"/>
                  <a:pt x="2" y="10000"/>
                </a:cubicBezTo>
                <a:lnTo>
                  <a:pt x="10000" y="10056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8" name="Freeform 16"/>
          <p:cNvSpPr>
            <a:spLocks/>
          </p:cNvSpPr>
          <p:nvPr userDrawn="1"/>
        </p:nvSpPr>
        <p:spPr bwMode="gray">
          <a:xfrm rot="10800000" flipH="1">
            <a:off x="4562472" y="-92782"/>
            <a:ext cx="4581528" cy="885827"/>
          </a:xfrm>
          <a:custGeom>
            <a:avLst/>
            <a:gdLst>
              <a:gd name="connsiteX0" fmla="*/ 9990 w 9990"/>
              <a:gd name="connsiteY0" fmla="*/ 24775 h 34775"/>
              <a:gd name="connsiteX1" fmla="*/ 8198 w 9990"/>
              <a:gd name="connsiteY1" fmla="*/ 31829 h 34775"/>
              <a:gd name="connsiteX2" fmla="*/ 0 w 9990"/>
              <a:gd name="connsiteY2" fmla="*/ 31872 h 34775"/>
              <a:gd name="connsiteX3" fmla="*/ 2 w 9990"/>
              <a:gd name="connsiteY3" fmla="*/ 34775 h 34775"/>
              <a:gd name="connsiteX4" fmla="*/ 7222 w 9990"/>
              <a:gd name="connsiteY4" fmla="*/ 0 h 34775"/>
              <a:gd name="connsiteX0" fmla="*/ 10000 w 10005"/>
              <a:gd name="connsiteY0" fmla="*/ 0 h 2876"/>
              <a:gd name="connsiteX1" fmla="*/ 8206 w 10005"/>
              <a:gd name="connsiteY1" fmla="*/ 2029 h 2876"/>
              <a:gd name="connsiteX2" fmla="*/ 0 w 10005"/>
              <a:gd name="connsiteY2" fmla="*/ 2041 h 2876"/>
              <a:gd name="connsiteX3" fmla="*/ 2 w 10005"/>
              <a:gd name="connsiteY3" fmla="*/ 2876 h 2876"/>
              <a:gd name="connsiteX4" fmla="*/ 10005 w 10005"/>
              <a:gd name="connsiteY4" fmla="*/ 2692 h 2876"/>
              <a:gd name="connsiteX0" fmla="*/ 9995 w 10000"/>
              <a:gd name="connsiteY0" fmla="*/ 0 h 10666"/>
              <a:gd name="connsiteX1" fmla="*/ 8202 w 10000"/>
              <a:gd name="connsiteY1" fmla="*/ 7055 h 10666"/>
              <a:gd name="connsiteX2" fmla="*/ 0 w 10000"/>
              <a:gd name="connsiteY2" fmla="*/ 7097 h 10666"/>
              <a:gd name="connsiteX3" fmla="*/ 2 w 10000"/>
              <a:gd name="connsiteY3" fmla="*/ 10000 h 10666"/>
              <a:gd name="connsiteX4" fmla="*/ 10000 w 10000"/>
              <a:gd name="connsiteY4" fmla="*/ 10666 h 10666"/>
              <a:gd name="connsiteX0" fmla="*/ 9995 w 10000"/>
              <a:gd name="connsiteY0" fmla="*/ 0 h 10000"/>
              <a:gd name="connsiteX1" fmla="*/ 8202 w 10000"/>
              <a:gd name="connsiteY1" fmla="*/ 7055 h 10000"/>
              <a:gd name="connsiteX2" fmla="*/ 0 w 10000"/>
              <a:gd name="connsiteY2" fmla="*/ 7097 h 10000"/>
              <a:gd name="connsiteX3" fmla="*/ 2 w 10000"/>
              <a:gd name="connsiteY3" fmla="*/ 10000 h 10000"/>
              <a:gd name="connsiteX4" fmla="*/ 10000 w 10000"/>
              <a:gd name="connsiteY4" fmla="*/ 9534 h 10000"/>
              <a:gd name="connsiteX0" fmla="*/ 9995 w 10000"/>
              <a:gd name="connsiteY0" fmla="*/ 0 h 10056"/>
              <a:gd name="connsiteX1" fmla="*/ 8202 w 10000"/>
              <a:gd name="connsiteY1" fmla="*/ 7055 h 10056"/>
              <a:gd name="connsiteX2" fmla="*/ 0 w 10000"/>
              <a:gd name="connsiteY2" fmla="*/ 7097 h 10056"/>
              <a:gd name="connsiteX3" fmla="*/ 2 w 10000"/>
              <a:gd name="connsiteY3" fmla="*/ 10000 h 10056"/>
              <a:gd name="connsiteX4" fmla="*/ 10000 w 10000"/>
              <a:gd name="connsiteY4" fmla="*/ 10056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6">
                <a:moveTo>
                  <a:pt x="9995" y="0"/>
                </a:moveTo>
                <a:cubicBezTo>
                  <a:pt x="9953" y="0"/>
                  <a:pt x="9797" y="6881"/>
                  <a:pt x="8202" y="7055"/>
                </a:cubicBezTo>
                <a:lnTo>
                  <a:pt x="0" y="7097"/>
                </a:lnTo>
                <a:cubicBezTo>
                  <a:pt x="1" y="8067"/>
                  <a:pt x="1" y="9033"/>
                  <a:pt x="2" y="10000"/>
                </a:cubicBezTo>
                <a:lnTo>
                  <a:pt x="10000" y="10056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1" name="Заголовок 1"/>
          <p:cNvSpPr txBox="1">
            <a:spLocks/>
          </p:cNvSpPr>
          <p:nvPr userDrawn="1"/>
        </p:nvSpPr>
        <p:spPr>
          <a:xfrm>
            <a:off x="1371667" y="260213"/>
            <a:ext cx="7429552" cy="428628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002060"/>
                </a:solidFill>
              </a:defRPr>
            </a:lvl1pPr>
          </a:lstStyle>
          <a:p>
            <a:pPr algn="r">
              <a:defRPr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Ханты-Мансийский автономный округ - Югра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4" y="179550"/>
            <a:ext cx="1227018" cy="11529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4" r:id="rId3"/>
    <p:sldLayoutId id="2147483666" r:id="rId4"/>
    <p:sldLayoutId id="2147483667" r:id="rId5"/>
    <p:sldLayoutId id="2147483669" r:id="rId6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chart" Target="../charts/chart6.xm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microsoft.com/office/2007/relationships/hdphoto" Target="../media/hdphoto1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hyperlink" Target="http://www.google.ru/url?sa=i&amp;rct=j&amp;q=%D1%82%D1%80%D0%B5%D0%BD%D0%B8%D1%80%D0%BE%D0%B2%D0%BA%D0%B8+%D0%BF%D0%B4%D0%BF%D1%81&amp;source=images&amp;cd=&amp;cad=rja&amp;docid=_CtBSw4c6D1aQM&amp;tbnid=umbug3b2HfQ-5M:&amp;ved=0CAUQjRw&amp;url=http://www.aviales.ru/popup.aspx?news=475&amp;ei=BtskUe-KMOmI4ASdmoDoAw&amp;bvm=bv.42661473,d.bGE&amp;psig=AFQjCNF4iMc98_3dVJwl50Ym63TaoNOxQw&amp;ust=136145609251430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66.jpeg"/><Relationship Id="rId5" Type="http://schemas.openxmlformats.org/officeDocument/2006/relationships/image" Target="../media/image61.png"/><Relationship Id="rId10" Type="http://schemas.openxmlformats.org/officeDocument/2006/relationships/chart" Target="../charts/chart12.xml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81075" y="959568"/>
            <a:ext cx="7805767" cy="871890"/>
          </a:xfrm>
          <a:prstGeom prst="rect">
            <a:avLst/>
          </a:prstGeom>
        </p:spPr>
        <p:txBody>
          <a:bodyPr/>
          <a:lstStyle/>
          <a:p>
            <a:pPr>
              <a:tabLst>
                <a:tab pos="85725" algn="l"/>
              </a:tabLst>
            </a:pPr>
            <a: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 день лесов</a:t>
            </a:r>
            <a:br>
              <a:rPr lang="ru-RU" sz="4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марта 2023 года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4017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такое л</a:t>
            </a:r>
            <a:r>
              <a:rPr lang="ru-RU" b="1" baseline="0" dirty="0" smtClean="0"/>
              <a:t>ес. Мировые показатели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467226" y="1387578"/>
            <a:ext cx="455295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Лес (леса)</a:t>
            </a:r>
            <a:r>
              <a:rPr lang="ru-RU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- это совокупность лесных древесных и иных растений, почвы, животных,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грибов, микроорганизмов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и др. природных компонентов, имеющих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внутренние взаимосвязи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и связи с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внешней средой. Лесная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растительность - основной и самый ценный тип растительного покрова Земли, в котором главную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роль играют деревья и кустарники.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 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indent="457200" algn="just"/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indent="457200"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По Г.Ф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. Морозову, 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Лес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– это часть ландшафта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, занятая сообществом растений, находящихся во взаимодействии друг с другом 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 окружающей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средой - атмосферой, почвой, животными и микроорганизмами.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Лес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представляет собой гигантскую «биологическую фабрику», на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которой благодаря фотосинтезу постоянно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аккумулируется и трансформируется в разнообразных физиологических и химических процессах солнечная энергия, вырабатывается кислород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, образуется древесина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 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многие другие 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используемые человеком продукты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457200" algn="just"/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indent="457200" algn="just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Общая площадь лесов на Земле составляет          </a:t>
            </a:r>
            <a:r>
              <a:rPr lang="ru-RU" sz="13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4,06 млрд. га (30% всей суши),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или на каждого жителя Земли 0,52га леса.</a:t>
            </a:r>
          </a:p>
          <a:p>
            <a:pPr indent="457200" algn="just"/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indent="457200"/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Значение леса:</a:t>
            </a:r>
          </a:p>
          <a:p>
            <a:pPr marL="285750" indent="-285750">
              <a:buFont typeface="Arial" pitchFamily="34" charset="0"/>
              <a:buChar char="‒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Экологическое; </a:t>
            </a:r>
          </a:p>
          <a:p>
            <a:pPr marL="285750" indent="-285750">
              <a:buFont typeface="Arial" pitchFamily="34" charset="0"/>
              <a:buChar char="‒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Экономическое;</a:t>
            </a:r>
          </a:p>
          <a:p>
            <a:pPr marL="285750" indent="-285750">
              <a:buFont typeface="Arial" pitchFamily="34" charset="0"/>
              <a:buChar char="‒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Социальное.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78026981"/>
              </p:ext>
            </p:extLst>
          </p:nvPr>
        </p:nvGraphicFramePr>
        <p:xfrm>
          <a:off x="98323" y="1320800"/>
          <a:ext cx="4511777" cy="3143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83904" y="2387475"/>
            <a:ext cx="53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РФ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SumkinNA.ADMUGRA\Downloads\kurepta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3" b="36006"/>
          <a:stretch/>
        </p:blipFill>
        <p:spPr bwMode="auto">
          <a:xfrm>
            <a:off x="157318" y="4394592"/>
            <a:ext cx="4233708" cy="19484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733113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лесного фонда </a:t>
            </a:r>
            <a:r>
              <a:rPr lang="ru-RU" b="1" dirty="0" smtClean="0"/>
              <a:t>Югры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109" y="1632255"/>
            <a:ext cx="4508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Леса России составляют 1/5 лесов планеты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562805"/>
              </p:ext>
            </p:extLst>
          </p:nvPr>
        </p:nvGraphicFramePr>
        <p:xfrm>
          <a:off x="148847" y="2249774"/>
          <a:ext cx="4250570" cy="358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2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5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Россия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Ханты-Мансийский автономный округ – Югра на 01.01.2023г.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Общая площадь лесов: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809 млн. га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50,3 млн. га (6,2 % – площади лесов России)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Запас древесины: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82 млрд. м</a:t>
                      </a:r>
                      <a:r>
                        <a:rPr lang="ru-RU" sz="1200" b="1" baseline="30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3,1  млрд. м</a:t>
                      </a:r>
                      <a:r>
                        <a:rPr lang="ru-RU" sz="1200" b="1" baseline="30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(хвойных 80,01%, </a:t>
                      </a:r>
                      <a:r>
                        <a:rPr lang="ru-RU" sz="1200" dirty="0" err="1" smtClean="0">
                          <a:latin typeface="Arial" pitchFamily="34" charset="0"/>
                          <a:cs typeface="Arial" pitchFamily="34" charset="0"/>
                        </a:rPr>
                        <a:t>мягколиственных</a:t>
                      </a:r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 19,95%, прочих древесных и кустарников 0,04%) –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3,7% древесины России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Лесистость: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45,3%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53,7%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4103" name="Picture 7" descr="C:\Users\SumkinNA\Pictures\Леса Росс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156" y="1211112"/>
            <a:ext cx="4163097" cy="298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mkinNA\Pictures\левая и правая -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156" y="4198403"/>
            <a:ext cx="4163097" cy="23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06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649583"/>
              </p:ext>
            </p:extLst>
          </p:nvPr>
        </p:nvGraphicFramePr>
        <p:xfrm>
          <a:off x="0" y="1304189"/>
          <a:ext cx="4384767" cy="297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04656" y="1304189"/>
            <a:ext cx="44174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Площадь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Ханты-Мансийского автономного округа – Югры –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53,5 млн. </a:t>
            </a:r>
            <a:r>
              <a:rPr lang="ru-RU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га</a:t>
            </a:r>
            <a:endParaRPr lang="ru-RU" sz="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Площадь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земель, на которых располагаются леса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50,38 млн. </a:t>
            </a:r>
            <a:r>
              <a:rPr lang="ru-RU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га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(94,2%),</a:t>
            </a:r>
          </a:p>
          <a:p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Лесистость территории –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53,7 %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b="1" dirty="0">
                <a:latin typeface="Arial" pitchFamily="34" charset="0"/>
                <a:cs typeface="Arial" pitchFamily="34" charset="0"/>
              </a:rPr>
              <a:t>Характеристика земель лесного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фонда: </a:t>
            </a:r>
          </a:p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площадь –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49,34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га,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в том числе земли покрытые лесной растительностью –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28,01 млн. га.</a:t>
            </a:r>
            <a:endParaRPr lang="ru-RU" sz="1200" b="1" baseline="30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лесах Югры на 01.01.2023г.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504592829"/>
              </p:ext>
            </p:extLst>
          </p:nvPr>
        </p:nvGraphicFramePr>
        <p:xfrm>
          <a:off x="6142606" y="3633107"/>
          <a:ext cx="3001394" cy="2359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240260623"/>
              </p:ext>
            </p:extLst>
          </p:nvPr>
        </p:nvGraphicFramePr>
        <p:xfrm>
          <a:off x="2894336" y="3976007"/>
          <a:ext cx="3290012" cy="2509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36392781"/>
              </p:ext>
            </p:extLst>
          </p:nvPr>
        </p:nvGraphicFramePr>
        <p:xfrm>
          <a:off x="57150" y="4452501"/>
          <a:ext cx="3001394" cy="2010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55888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fontAlgn="base"/>
            <a:r>
              <a:rPr lang="ru-RU" dirty="0" smtClean="0"/>
              <a:t>Использование лесов</a:t>
            </a:r>
            <a:endParaRPr lang="ru-RU" dirty="0"/>
          </a:p>
        </p:txBody>
      </p:sp>
      <p:pic>
        <p:nvPicPr>
          <p:cNvPr id="10" name="Рисунок 9" descr="АПК 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381" y="1322257"/>
            <a:ext cx="720501" cy="720501"/>
          </a:xfrm>
          <a:prstGeom prst="rect">
            <a:avLst/>
          </a:prstGeom>
        </p:spPr>
      </p:pic>
      <p:pic>
        <p:nvPicPr>
          <p:cNvPr id="12" name="Рисунок 11" descr="Водох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9279" y="1269196"/>
            <a:ext cx="720501" cy="720501"/>
          </a:xfrm>
          <a:prstGeom prst="rect">
            <a:avLst/>
          </a:prstGeom>
        </p:spPr>
      </p:pic>
      <p:pic>
        <p:nvPicPr>
          <p:cNvPr id="14" name="Рисунок 13" descr="Геолог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42449" y="4089712"/>
            <a:ext cx="901551" cy="901551"/>
          </a:xfrm>
          <a:prstGeom prst="rect">
            <a:avLst/>
          </a:prstGeom>
        </p:spPr>
      </p:pic>
      <p:pic>
        <p:nvPicPr>
          <p:cNvPr id="16" name="Рисунок 15" descr="Заготовка 0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1844" y="2229149"/>
            <a:ext cx="720501" cy="720501"/>
          </a:xfrm>
          <a:prstGeom prst="rect">
            <a:avLst/>
          </a:prstGeom>
        </p:spPr>
      </p:pic>
      <p:pic>
        <p:nvPicPr>
          <p:cNvPr id="17" name="Рисунок 16" descr="Заготовка 0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983128">
            <a:off x="81647" y="2266160"/>
            <a:ext cx="888075" cy="888075"/>
          </a:xfrm>
          <a:prstGeom prst="rect">
            <a:avLst/>
          </a:prstGeom>
        </p:spPr>
      </p:pic>
      <p:pic>
        <p:nvPicPr>
          <p:cNvPr id="20" name="Рисунок 19" descr="Линейные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5905" y="3733197"/>
            <a:ext cx="871350" cy="871350"/>
          </a:xfrm>
          <a:prstGeom prst="rect">
            <a:avLst/>
          </a:prstGeom>
        </p:spPr>
      </p:pic>
      <p:pic>
        <p:nvPicPr>
          <p:cNvPr id="21" name="Рисунок 20" descr="Охот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92470" y="3970767"/>
            <a:ext cx="969078" cy="969078"/>
          </a:xfrm>
          <a:prstGeom prst="rect">
            <a:avLst/>
          </a:prstGeom>
        </p:spPr>
      </p:pic>
      <p:pic>
        <p:nvPicPr>
          <p:cNvPr id="22" name="Рисунок 21" descr="Пищевые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18717" y="4688148"/>
            <a:ext cx="871350" cy="871350"/>
          </a:xfrm>
          <a:prstGeom prst="rect">
            <a:avLst/>
          </a:prstGeom>
        </p:spPr>
      </p:pic>
      <p:pic>
        <p:nvPicPr>
          <p:cNvPr id="23" name="Рисунок 22" descr="Разработ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5689" y="3024063"/>
            <a:ext cx="733424" cy="733424"/>
          </a:xfrm>
          <a:prstGeom prst="rect">
            <a:avLst/>
          </a:prstGeom>
        </p:spPr>
      </p:pic>
      <p:pic>
        <p:nvPicPr>
          <p:cNvPr id="24" name="Рисунок 23" descr="Рекреация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81453" y="3272949"/>
            <a:ext cx="969076" cy="969076"/>
          </a:xfrm>
          <a:prstGeom prst="rect">
            <a:avLst/>
          </a:prstGeom>
        </p:spPr>
      </p:pic>
      <p:pic>
        <p:nvPicPr>
          <p:cNvPr id="25" name="Рисунок 24" descr="АПК 0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33496" y="5037323"/>
            <a:ext cx="1044351" cy="1044351"/>
          </a:xfrm>
          <a:prstGeom prst="rect">
            <a:avLst/>
          </a:prstGeom>
        </p:spPr>
      </p:pic>
      <p:sp>
        <p:nvSpPr>
          <p:cNvPr id="26" name="TextBox 11"/>
          <p:cNvSpPr txBox="1">
            <a:spLocks/>
          </p:cNvSpPr>
          <p:nvPr/>
        </p:nvSpPr>
        <p:spPr>
          <a:xfrm>
            <a:off x="2177143" y="1277202"/>
            <a:ext cx="6581729" cy="1865126"/>
          </a:xfrm>
          <a:prstGeom prst="rect">
            <a:avLst/>
          </a:prstGeom>
          <a:solidFill>
            <a:srgbClr val="F2F2F2">
              <a:alpha val="2000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23066"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На 01.01.2023 Департаментом заключено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24799 договоров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аренды лесных участков с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668 предприятиями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indent="223066" algn="just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98% (24488 шт.)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договоров аренды лесных участков заключено без проведения торгов.</a:t>
            </a:r>
            <a:endParaRPr lang="ru-RU" sz="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223066" algn="just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2% (311 шт.)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- договоры аренды лесных участков, заключенные по результатам лесных аукционов.</a:t>
            </a:r>
          </a:p>
          <a:p>
            <a:pPr indent="223066"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Площадь арендованных земель составляет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3,8 млн. га.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из них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более 3 млн. га.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площадь лесных участков, предоставленных в аренду для заготовки древесины и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0,6 млн. га.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предоставлено в аренду предприятиям ТЭК.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2343990137"/>
              </p:ext>
            </p:extLst>
          </p:nvPr>
        </p:nvGraphicFramePr>
        <p:xfrm>
          <a:off x="1651608" y="2947484"/>
          <a:ext cx="4858050" cy="3705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60954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2638050" y="3194269"/>
            <a:ext cx="3758511" cy="1982338"/>
          </a:xfrm>
          <a:prstGeom prst="rect">
            <a:avLst/>
          </a:prstGeom>
        </p:spPr>
      </p:pic>
      <p:pic>
        <p:nvPicPr>
          <p:cNvPr id="25" name="Рисунок 24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481048" y="3191759"/>
            <a:ext cx="3786660" cy="2017117"/>
          </a:xfrm>
          <a:prstGeom prst="rect">
            <a:avLst/>
          </a:prstGeom>
        </p:spPr>
      </p:pic>
      <p:pic>
        <p:nvPicPr>
          <p:cNvPr id="26" name="Рисунок 25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1373881" y="3656294"/>
            <a:ext cx="3581626" cy="1588102"/>
          </a:xfrm>
          <a:prstGeom prst="rect">
            <a:avLst/>
          </a:prstGeom>
        </p:spPr>
      </p:pic>
      <p:pic>
        <p:nvPicPr>
          <p:cNvPr id="27" name="Рисунок 26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2378371" y="3934337"/>
            <a:ext cx="3109038" cy="1401328"/>
          </a:xfrm>
          <a:prstGeom prst="rect">
            <a:avLst/>
          </a:prstGeom>
        </p:spPr>
      </p:pic>
      <p:pic>
        <p:nvPicPr>
          <p:cNvPr id="29" name="Рисунок 28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3457549" y="3674489"/>
            <a:ext cx="3646203" cy="1459713"/>
          </a:xfrm>
          <a:prstGeom prst="rect">
            <a:avLst/>
          </a:prstGeom>
        </p:spPr>
      </p:pic>
      <p:pic>
        <p:nvPicPr>
          <p:cNvPr id="30" name="Рисунок 29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3945177" y="3081161"/>
            <a:ext cx="3890772" cy="2059031"/>
          </a:xfrm>
          <a:prstGeom prst="rect">
            <a:avLst/>
          </a:prstGeom>
        </p:spPr>
      </p:pic>
      <p:pic>
        <p:nvPicPr>
          <p:cNvPr id="20" name="Рисунок 19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5057177" y="3530758"/>
            <a:ext cx="3535447" cy="1818930"/>
          </a:xfrm>
          <a:prstGeom prst="rect">
            <a:avLst/>
          </a:prstGeom>
        </p:spPr>
      </p:pic>
      <p:pic>
        <p:nvPicPr>
          <p:cNvPr id="31" name="Рисунок 30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6768553" y="3949271"/>
            <a:ext cx="3142800" cy="1353594"/>
          </a:xfrm>
          <a:prstGeom prst="rect">
            <a:avLst/>
          </a:prstGeom>
        </p:spPr>
      </p:pic>
      <p:pic>
        <p:nvPicPr>
          <p:cNvPr id="21" name="Рисунок 20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5881388" y="3835308"/>
            <a:ext cx="3468503" cy="1346649"/>
          </a:xfrm>
          <a:prstGeom prst="rect">
            <a:avLst/>
          </a:prstGeom>
        </p:spPr>
      </p:pic>
      <p:pic>
        <p:nvPicPr>
          <p:cNvPr id="23" name="Рисунок 22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-126305" y="3579114"/>
            <a:ext cx="3248362" cy="1691423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43048540"/>
              </p:ext>
            </p:extLst>
          </p:nvPr>
        </p:nvGraphicFramePr>
        <p:xfrm>
          <a:off x="-276330" y="3141728"/>
          <a:ext cx="9206460" cy="335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Фактический объем заготовки </a:t>
            </a:r>
            <a:br>
              <a:rPr lang="ru-RU" dirty="0" smtClean="0"/>
            </a:br>
            <a:r>
              <a:rPr lang="ru-RU" dirty="0" smtClean="0"/>
              <a:t>древесины предприятиями Югры, тыс. м</a:t>
            </a:r>
            <a:r>
              <a:rPr lang="ru-RU" baseline="30000" dirty="0" smtClean="0"/>
              <a:t>3</a:t>
            </a:r>
            <a:endParaRPr lang="ru-RU" baseline="30000" dirty="0"/>
          </a:p>
        </p:txBody>
      </p:sp>
      <p:pic>
        <p:nvPicPr>
          <p:cNvPr id="1027" name="Picture 3" descr="C:\Users\ermolkevichvv\Desktop\заготовка%20древесины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06" y="1418242"/>
            <a:ext cx="2044612" cy="1533460"/>
          </a:xfrm>
          <a:prstGeom prst="round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rmolkevichvv\Desktop\lespro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64" y="1418242"/>
            <a:ext cx="2338759" cy="1609123"/>
          </a:xfrm>
          <a:prstGeom prst="round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ermolkevichvv\Desktop\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641" y="1450104"/>
            <a:ext cx="2204953" cy="1491960"/>
          </a:xfrm>
          <a:prstGeom prst="round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ermolkevichvv\Desktop\uzk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7" y="1418242"/>
            <a:ext cx="2138955" cy="1523822"/>
          </a:xfrm>
          <a:prstGeom prst="round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Бревно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483803">
            <a:off x="-993213" y="3474998"/>
            <a:ext cx="3424481" cy="171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84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Государственная экспертиза проектов освоения лесов 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381648681"/>
              </p:ext>
            </p:extLst>
          </p:nvPr>
        </p:nvGraphicFramePr>
        <p:xfrm>
          <a:off x="3875315" y="1466631"/>
          <a:ext cx="4606130" cy="2658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8023706"/>
              </p:ext>
            </p:extLst>
          </p:nvPr>
        </p:nvGraphicFramePr>
        <p:xfrm>
          <a:off x="399596" y="4259036"/>
          <a:ext cx="3939269" cy="2340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38" y="4135274"/>
            <a:ext cx="1984488" cy="230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30" y="1294273"/>
            <a:ext cx="2030971" cy="2830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11489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3" y="1265472"/>
            <a:ext cx="8670472" cy="4969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ОСОБО ОХРАНЯЕМЫЕ ПРИРОДНЫЕ ТЕРРИТОРИИ (</a:t>
            </a:r>
            <a:r>
              <a:rPr lang="ru-RU" b="1" dirty="0" err="1" smtClean="0"/>
              <a:t>ООПТ</a:t>
            </a:r>
            <a:r>
              <a:rPr lang="ru-RU" b="1" dirty="0" smtClean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071880"/>
            <a:ext cx="8870094" cy="365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Общая площадь ООПТ - 2,637 тыс. га, </a:t>
            </a:r>
            <a:r>
              <a:rPr lang="ru-RU" sz="1350" b="1" dirty="0">
                <a:latin typeface="Arial" pitchFamily="34" charset="0"/>
                <a:cs typeface="Arial" pitchFamily="34" charset="0"/>
              </a:rPr>
              <a:t>что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составляет 4,9% от площади автономного округа.</a:t>
            </a:r>
            <a:endParaRPr lang="ru-RU" sz="135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7843" y="1359700"/>
            <a:ext cx="5176157" cy="15927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  <a:defRPr sz="120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Arial" pitchFamily="34" charset="0"/>
              </a:defRPr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Всего в автономном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округе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24 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ООПТ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  <a:defRPr sz="120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Arial" pitchFamily="34" charset="0"/>
              </a:defRPr>
            </a:pPr>
            <a:endParaRPr lang="ru-RU" sz="500" dirty="0" smtClean="0">
              <a:latin typeface="Arial" pitchFamily="34" charset="0"/>
              <a:cs typeface="Arial" pitchFamily="34" charset="0"/>
            </a:endParaRPr>
          </a:p>
          <a:p>
            <a:pPr lvl="0" indent="18000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федерального значения: 2 заповедника, 3 заказника; </a:t>
            </a:r>
          </a:p>
          <a:p>
            <a:pPr lvl="0" indent="18000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регионального значения: 4 природных парка, </a:t>
            </a:r>
          </a:p>
          <a:p>
            <a:pPr lvl="0" indent="180000">
              <a:spcAft>
                <a:spcPts val="600"/>
              </a:spcAft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5 природных заказников, 10 памятников природы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defRPr sz="120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Arial" pitchFamily="34" charset="0"/>
              </a:defRPr>
            </a:pPr>
            <a:endParaRPr lang="ru-RU" sz="12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98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Жемчужины </a:t>
            </a:r>
            <a:r>
              <a:rPr lang="ru-RU" dirty="0" smtClean="0"/>
              <a:t>особо охраняемых природных территорий</a:t>
            </a:r>
            <a:endParaRPr lang="ru-RU" b="1" dirty="0" smtClean="0"/>
          </a:p>
        </p:txBody>
      </p:sp>
      <p:pic>
        <p:nvPicPr>
          <p:cNvPr id="12" name="Рисунок 11" descr="нумт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32" y="3703349"/>
            <a:ext cx="1811626" cy="2509612"/>
          </a:xfrm>
          <a:prstGeom prst="rect">
            <a:avLst/>
          </a:prstGeom>
        </p:spPr>
      </p:pic>
      <p:pic>
        <p:nvPicPr>
          <p:cNvPr id="13" name="Рисунок 12" descr="сиб увалы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17722" y="1412305"/>
            <a:ext cx="2150778" cy="2101132"/>
          </a:xfrm>
          <a:prstGeom prst="rect">
            <a:avLst/>
          </a:prstGeom>
        </p:spPr>
      </p:pic>
      <p:pic>
        <p:nvPicPr>
          <p:cNvPr id="14" name="Рисунок 13" descr="чугас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6215" y="3896497"/>
            <a:ext cx="2345444" cy="21808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97658" y="1206359"/>
            <a:ext cx="3987113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latin typeface="Arial" pitchFamily="34" charset="0"/>
                <a:ea typeface="+mj-ea"/>
                <a:cs typeface="Arial" pitchFamily="34" charset="0"/>
              </a:rPr>
              <a:t>Бюджетными учреждениями особо охраняемых природных территорий осуществляются работы 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по охране экосистем; 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ведению летописи природы;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мониторингу флоры и фауны;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биотехническим мероприятиям;</a:t>
            </a:r>
          </a:p>
          <a:p>
            <a:pPr algn="ctr">
              <a:buFont typeface="Arial" pitchFamily="34" charset="0"/>
              <a:buChar char="•"/>
            </a:pP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научным исследованиям.</a:t>
            </a:r>
          </a:p>
          <a:p>
            <a:pPr algn="ctr"/>
            <a:endParaRPr lang="ru-RU" dirty="0" smtClean="0"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ru-RU" sz="1400" dirty="0">
                <a:latin typeface="Arial" pitchFamily="34" charset="0"/>
                <a:ea typeface="+mj-ea"/>
                <a:cs typeface="Arial" pitchFamily="34" charset="0"/>
              </a:rPr>
              <a:t>В 2022 году проведено </a:t>
            </a: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2242 </a:t>
            </a:r>
            <a:r>
              <a:rPr lang="ru-RU" sz="1400" dirty="0">
                <a:latin typeface="Arial" pitchFamily="34" charset="0"/>
                <a:ea typeface="+mj-ea"/>
                <a:cs typeface="Arial" pitchFamily="34" charset="0"/>
              </a:rPr>
              <a:t>эколого-просветительских мероприятий, охвативших более 70 тыс. человек, </a:t>
            </a: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кроме </a:t>
            </a:r>
            <a:r>
              <a:rPr lang="ru-RU" sz="1400" dirty="0">
                <a:latin typeface="Arial" pitchFamily="34" charset="0"/>
                <a:ea typeface="+mj-ea"/>
                <a:cs typeface="Arial" pitchFamily="34" charset="0"/>
              </a:rPr>
              <a:t>того через сети интернет ресурсов </a:t>
            </a:r>
            <a:r>
              <a:rPr lang="ru-RU" sz="1400" dirty="0" smtClean="0">
                <a:latin typeface="Arial" pitchFamily="34" charset="0"/>
                <a:ea typeface="+mj-ea"/>
                <a:cs typeface="Arial" pitchFamily="34" charset="0"/>
              </a:rPr>
              <a:t>ознакомлено </a:t>
            </a:r>
            <a:r>
              <a:rPr lang="ru-RU" sz="1400" dirty="0">
                <a:latin typeface="Arial" pitchFamily="34" charset="0"/>
                <a:ea typeface="+mj-ea"/>
                <a:cs typeface="Arial" pitchFamily="34" charset="0"/>
              </a:rPr>
              <a:t>более 933 тыс. человек.</a:t>
            </a:r>
          </a:p>
        </p:txBody>
      </p:sp>
      <p:pic>
        <p:nvPicPr>
          <p:cNvPr id="9" name="Picture 5" descr="C:\Users\AkopyanEK\Экопросвещение\Сайт ЮграООПТ\лого ООПТ\одоопт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73630" y="4490534"/>
            <a:ext cx="2112770" cy="1991909"/>
          </a:xfrm>
          <a:prstGeom prst="rect">
            <a:avLst/>
          </a:prstGeom>
          <a:noFill/>
        </p:spPr>
      </p:pic>
      <p:pic>
        <p:nvPicPr>
          <p:cNvPr id="1026" name="Picture 2" descr="https://tourism86.ucoz.net/tourist_places/logotip-kopij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77" y="1412305"/>
            <a:ext cx="2136828" cy="225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87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25413185"/>
              </p:ext>
            </p:extLst>
          </p:nvPr>
        </p:nvGraphicFramePr>
        <p:xfrm>
          <a:off x="191193" y="1259396"/>
          <a:ext cx="8952807" cy="488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85057" y="3214100"/>
            <a:ext cx="2192779" cy="3297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243" name="Заголовок 9"/>
          <p:cNvSpPr>
            <a:spLocks noGrp="1"/>
          </p:cNvSpPr>
          <p:nvPr>
            <p:ph type="title"/>
          </p:nvPr>
        </p:nvSpPr>
        <p:spPr bwMode="auto">
          <a:xfrm>
            <a:off x="1357290" y="824576"/>
            <a:ext cx="7429552" cy="42862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>
                <a:latin typeface="Arial" charset="0"/>
                <a:cs typeface="Arial" charset="0"/>
              </a:rPr>
              <a:t>Численность к</a:t>
            </a:r>
            <a:r>
              <a:rPr altLang="ru-RU" dirty="0" smtClean="0">
                <a:latin typeface="Arial" charset="0"/>
                <a:cs typeface="Arial" charset="0"/>
              </a:rPr>
              <a:t>оренных малочисленных народов севера</a:t>
            </a:r>
          </a:p>
        </p:txBody>
      </p:sp>
      <p:sp>
        <p:nvSpPr>
          <p:cNvPr id="10244" name="TextBox 14"/>
          <p:cNvSpPr txBox="1">
            <a:spLocks noChangeArrowheads="1"/>
          </p:cNvSpPr>
          <p:nvPr/>
        </p:nvSpPr>
        <p:spPr bwMode="auto">
          <a:xfrm>
            <a:off x="6786563" y="3429000"/>
            <a:ext cx="23574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60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/>
          </a:blip>
          <a:stretch>
            <a:fillRect/>
          </a:stretch>
        </p:blipFill>
        <p:spPr>
          <a:xfrm>
            <a:off x="2493075" y="4868752"/>
            <a:ext cx="2462646" cy="1642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247" name="TextBox 18"/>
          <p:cNvSpPr txBox="1">
            <a:spLocks noChangeArrowheads="1"/>
          </p:cNvSpPr>
          <p:nvPr/>
        </p:nvSpPr>
        <p:spPr bwMode="auto">
          <a:xfrm>
            <a:off x="5332187" y="5751133"/>
            <a:ext cx="26057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200" b="1" dirty="0"/>
              <a:t>124 национальности, из них:</a:t>
            </a:r>
          </a:p>
          <a:p>
            <a:r>
              <a:rPr lang="ru-RU" altLang="ru-RU" sz="1200" dirty="0"/>
              <a:t>2,2% - коренные малочисленные народы Севера (33 807человек)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6153038" y="4956080"/>
            <a:ext cx="664142" cy="731004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6" name="Picture 2" descr="C:\Users\SumkinNA\Pictures\42604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484" y="1157289"/>
            <a:ext cx="2405174" cy="155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848631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2467" y="1515182"/>
            <a:ext cx="8619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62000" algn="just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Сосна сибирская кедровая (Кедр)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Pínus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sibírica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 – «визитная карточка» Ханты-Мансийского автономного округа – Югры.</a:t>
            </a:r>
          </a:p>
          <a:p>
            <a:pPr indent="162000"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В 2014 году в рамках проведения Всероссийской акции «Аллеи России» жители автономного округа из 5 пород выбрали именно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Кедр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 descr="\\192.168.100.24\отдел охраны защиты\Server\ОЗВЛ\Баклаев\с рабочего стола\ПЕРЕБРАТЬ\Для Марины\для буклета\4634df35d538d922055451e91718fabb468ea5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6267" y="2626568"/>
            <a:ext cx="7425266" cy="3703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err="1" smtClean="0"/>
              <a:t>Лесовосстановление</a:t>
            </a:r>
            <a:endParaRPr lang="ru-RU" dirty="0"/>
          </a:p>
        </p:txBody>
      </p:sp>
      <p:pic>
        <p:nvPicPr>
          <p:cNvPr id="6" name="Picture 2" descr="C:\Users\MelikovDD\Desktop\Кедр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7843"/>
            <a:ext cx="3655883" cy="2218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259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3"/>
          <p:cNvSpPr txBox="1">
            <a:spLocks/>
          </p:cNvSpPr>
          <p:nvPr/>
        </p:nvSpPr>
        <p:spPr>
          <a:xfrm>
            <a:off x="5441091" y="844875"/>
            <a:ext cx="3522864" cy="370206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602B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84997739"/>
              </p:ext>
            </p:extLst>
          </p:nvPr>
        </p:nvGraphicFramePr>
        <p:xfrm>
          <a:off x="201726" y="3022899"/>
          <a:ext cx="3743137" cy="3487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231600948"/>
              </p:ext>
            </p:extLst>
          </p:nvPr>
        </p:nvGraphicFramePr>
        <p:xfrm>
          <a:off x="3675553" y="1424909"/>
          <a:ext cx="5339011" cy="2421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9392" y="1535435"/>
            <a:ext cx="38656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62000"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С 2008 года в Югре ведётся системная работа  по сохранению доли ценных лесов на землях лесного фонда, в том числе за счёт представления площадей предприятиям топливно-энергетического комплекса для проведения на них компенсационных мероприятий.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0063" y="3622058"/>
            <a:ext cx="5012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 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3672" y="782415"/>
            <a:ext cx="7429552" cy="428628"/>
          </a:xfrm>
        </p:spPr>
        <p:txBody>
          <a:bodyPr/>
          <a:lstStyle/>
          <a:p>
            <a:pPr lvl="0">
              <a:defRPr/>
            </a:pPr>
            <a:r>
              <a:rPr lang="ru-RU" dirty="0"/>
              <a:t>Компенсационные мероприятия</a:t>
            </a:r>
          </a:p>
        </p:txBody>
      </p:sp>
      <p:pic>
        <p:nvPicPr>
          <p:cNvPr id="2050" name="Picture 2" descr="C:\Users\SumkinNA\Pictures\DeRQj1OXcAASJo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261" y="3842536"/>
            <a:ext cx="3613000" cy="2408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15" name="TextBox 14"/>
          <p:cNvSpPr txBox="1"/>
          <p:nvPr/>
        </p:nvSpPr>
        <p:spPr>
          <a:xfrm>
            <a:off x="2092193" y="4754481"/>
            <a:ext cx="1058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665,5;</a:t>
            </a:r>
          </a:p>
          <a:p>
            <a:pPr algn="ctr"/>
            <a:r>
              <a:rPr lang="ru-RU" sz="1600" dirty="0" smtClean="0"/>
              <a:t>5%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08672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3844" y="2374299"/>
            <a:ext cx="49400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62000" algn="just"/>
            <a:r>
              <a:rPr lang="ru-RU" sz="1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среднем, ежегодно предоставляется около 20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тыс. га в аренду предприятиям топливно-энергетического комплекса, в том числе с рубкой лесных насаждений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6,712 тыс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га, планируемый объем компенсационных мероприятий 6,712 тыс. га (1:1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3845" y="1420192"/>
            <a:ext cx="8513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62000"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С 1 января 2019 года федеральным законом «О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внесении изменений в Лесной кодекс Российской Федерации и отдельные законодательные акты Российской Федерации в части совершенствования воспроизводства лесов 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лесоразведения»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от 19.07.2018 N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212-ФЗ, установлен принцип сохранения лесов «на один гектар вырубок – один гектар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лесовосстановления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err="1"/>
              <a:t>Лесовосстановление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4250" y="2374299"/>
            <a:ext cx="3303897" cy="2478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Picture 2" descr="C:\Users\SumkinNA.ADMUGRA\Downloads\c606b973820f9d724a0035af101055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92"/>
          <a:stretch/>
        </p:blipFill>
        <p:spPr bwMode="auto">
          <a:xfrm>
            <a:off x="5344249" y="4955537"/>
            <a:ext cx="3303897" cy="1702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9" name="Picture 2" descr="C:\Users\BaklaevDA\Desktop\для буклета\302c442bc9ed0349b082fab00d54a4595b578f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4163" y="4703908"/>
            <a:ext cx="2929771" cy="1954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74" name="Picture 2" descr="C:\Users\SumkinNA\Pictures\432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" y="3543850"/>
            <a:ext cx="2825115" cy="1906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868782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С</a:t>
            </a:r>
            <a:r>
              <a:rPr lang="ru-RU" dirty="0" smtClean="0"/>
              <a:t>труктура пожаротушения </a:t>
            </a:r>
            <a:br>
              <a:rPr lang="ru-RU" dirty="0" smtClean="0"/>
            </a:br>
            <a:r>
              <a:rPr lang="ru-RU" dirty="0" smtClean="0"/>
              <a:t>БУ «База авиационной и наземной охраны лесов»</a:t>
            </a:r>
          </a:p>
        </p:txBody>
      </p:sp>
      <p:pic>
        <p:nvPicPr>
          <p:cNvPr id="38" name="Picture 6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33375" y="1241822"/>
            <a:ext cx="8672513" cy="5149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9" name="Rectangle 74"/>
          <p:cNvSpPr>
            <a:spLocks noChangeArrowheads="1"/>
          </p:cNvSpPr>
          <p:nvPr/>
        </p:nvSpPr>
        <p:spPr bwMode="auto">
          <a:xfrm>
            <a:off x="355600" y="2864488"/>
            <a:ext cx="141446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Берёзовский</a:t>
            </a:r>
          </a:p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район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75"/>
          <p:cNvSpPr>
            <a:spLocks noChangeArrowheads="1"/>
          </p:cNvSpPr>
          <p:nvPr/>
        </p:nvSpPr>
        <p:spPr bwMode="auto">
          <a:xfrm>
            <a:off x="844550" y="4097338"/>
            <a:ext cx="781050" cy="293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Советский</a:t>
            </a:r>
          </a:p>
          <a:p>
            <a:pPr algn="ctr">
              <a:defRPr/>
            </a:pPr>
            <a:r>
              <a:rPr lang="ru-RU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район</a:t>
            </a:r>
          </a:p>
        </p:txBody>
      </p:sp>
      <p:sp>
        <p:nvSpPr>
          <p:cNvPr id="41" name="Rectangle 76"/>
          <p:cNvSpPr>
            <a:spLocks noChangeArrowheads="1"/>
          </p:cNvSpPr>
          <p:nvPr/>
        </p:nvSpPr>
        <p:spPr bwMode="auto">
          <a:xfrm>
            <a:off x="1851025" y="3354388"/>
            <a:ext cx="1030288" cy="293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>
                <a:latin typeface="Arial" pitchFamily="34" charset="0"/>
                <a:cs typeface="Arial" pitchFamily="34" charset="0"/>
              </a:rPr>
              <a:t>Октябрьский</a:t>
            </a:r>
          </a:p>
          <a:p>
            <a:pPr algn="ctr">
              <a:defRPr/>
            </a:pPr>
            <a:r>
              <a:rPr lang="ru-RU" sz="900" b="1" dirty="0">
                <a:latin typeface="Arial" pitchFamily="34" charset="0"/>
                <a:cs typeface="Arial" pitchFamily="34" charset="0"/>
              </a:rPr>
              <a:t>район</a:t>
            </a:r>
          </a:p>
        </p:txBody>
      </p:sp>
      <p:sp>
        <p:nvSpPr>
          <p:cNvPr id="42" name="Rectangle 77"/>
          <p:cNvSpPr>
            <a:spLocks noChangeArrowheads="1"/>
          </p:cNvSpPr>
          <p:nvPr/>
        </p:nvSpPr>
        <p:spPr bwMode="auto">
          <a:xfrm>
            <a:off x="3657600" y="4918075"/>
            <a:ext cx="1111250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>
                <a:latin typeface="Arial" pitchFamily="34" charset="0"/>
                <a:cs typeface="Arial" pitchFamily="34" charset="0"/>
              </a:rPr>
              <a:t>Нефтеюганский</a:t>
            </a:r>
          </a:p>
          <a:p>
            <a:pPr algn="ctr">
              <a:defRPr/>
            </a:pPr>
            <a:r>
              <a:rPr lang="ru-RU" sz="900" b="1" dirty="0">
                <a:latin typeface="Arial" pitchFamily="34" charset="0"/>
                <a:cs typeface="Arial" pitchFamily="34" charset="0"/>
              </a:rPr>
              <a:t>район</a:t>
            </a:r>
          </a:p>
        </p:txBody>
      </p:sp>
      <p:sp>
        <p:nvSpPr>
          <p:cNvPr id="43" name="Rectangle 78"/>
          <p:cNvSpPr>
            <a:spLocks noChangeArrowheads="1"/>
          </p:cNvSpPr>
          <p:nvPr/>
        </p:nvSpPr>
        <p:spPr bwMode="auto">
          <a:xfrm>
            <a:off x="2638425" y="3970338"/>
            <a:ext cx="1408113" cy="3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>
                <a:latin typeface="Arial" pitchFamily="34" charset="0"/>
                <a:cs typeface="Arial" pitchFamily="34" charset="0"/>
              </a:rPr>
              <a:t>Ханты-Мансийский</a:t>
            </a:r>
          </a:p>
          <a:p>
            <a:pPr algn="ctr">
              <a:defRPr/>
            </a:pPr>
            <a:r>
              <a:rPr lang="ru-RU" sz="900" b="1" dirty="0">
                <a:latin typeface="Arial" pitchFamily="34" charset="0"/>
                <a:cs typeface="Arial" pitchFamily="34" charset="0"/>
              </a:rPr>
              <a:t>район</a:t>
            </a:r>
          </a:p>
        </p:txBody>
      </p:sp>
      <p:sp>
        <p:nvSpPr>
          <p:cNvPr id="44" name="Rectangle 79"/>
          <p:cNvSpPr>
            <a:spLocks noChangeArrowheads="1"/>
          </p:cNvSpPr>
          <p:nvPr/>
        </p:nvSpPr>
        <p:spPr bwMode="auto">
          <a:xfrm>
            <a:off x="2032000" y="5137150"/>
            <a:ext cx="13557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Кондинский</a:t>
            </a:r>
          </a:p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район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80"/>
          <p:cNvSpPr>
            <a:spLocks noChangeArrowheads="1"/>
          </p:cNvSpPr>
          <p:nvPr/>
        </p:nvSpPr>
        <p:spPr bwMode="auto">
          <a:xfrm>
            <a:off x="2536825" y="3049588"/>
            <a:ext cx="136207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Белоярский</a:t>
            </a:r>
          </a:p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район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81"/>
          <p:cNvSpPr>
            <a:spLocks noChangeArrowheads="1"/>
          </p:cNvSpPr>
          <p:nvPr/>
        </p:nvSpPr>
        <p:spPr bwMode="auto">
          <a:xfrm>
            <a:off x="3924300" y="3455988"/>
            <a:ext cx="131127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Сургутский</a:t>
            </a:r>
          </a:p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район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82"/>
          <p:cNvSpPr>
            <a:spLocks noChangeArrowheads="1"/>
          </p:cNvSpPr>
          <p:nvPr/>
        </p:nvSpPr>
        <p:spPr bwMode="auto">
          <a:xfrm>
            <a:off x="6477000" y="3808413"/>
            <a:ext cx="17367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Нижневартовский</a:t>
            </a:r>
          </a:p>
          <a:p>
            <a:pPr algn="ctr">
              <a:defRPr/>
            </a:pPr>
            <a:r>
              <a:rPr lang="ru-RU" sz="900" b="1" dirty="0" smtClean="0">
                <a:latin typeface="Arial" pitchFamily="34" charset="0"/>
                <a:cs typeface="Arial" pitchFamily="34" charset="0"/>
              </a:rPr>
              <a:t>район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88"/>
          <p:cNvSpPr txBox="1">
            <a:spLocks noChangeArrowheads="1"/>
          </p:cNvSpPr>
          <p:nvPr/>
        </p:nvSpPr>
        <p:spPr bwMode="auto">
          <a:xfrm>
            <a:off x="4477331" y="1507529"/>
            <a:ext cx="4474396" cy="116955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Arial" pitchFamily="34" charset="0"/>
                <a:ea typeface="Verdana" pitchFamily="34" charset="0"/>
                <a:cs typeface="Arial" pitchFamily="34" charset="0"/>
              </a:rPr>
              <a:t>Численность службы пожаротушения</a:t>
            </a:r>
          </a:p>
          <a:p>
            <a:r>
              <a:rPr lang="ru-RU" sz="1400" dirty="0">
                <a:latin typeface="Arial" pitchFamily="34" charset="0"/>
                <a:ea typeface="Verdana" pitchFamily="34" charset="0"/>
                <a:cs typeface="Arial" pitchFamily="34" charset="0"/>
              </a:rPr>
              <a:t>авиабазы составляет 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787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чел.,</a:t>
            </a:r>
          </a:p>
          <a:p>
            <a:r>
              <a:rPr lang="ru-RU" sz="1400" dirty="0">
                <a:latin typeface="Arial" pitchFamily="34" charset="0"/>
                <a:ea typeface="Verdana" pitchFamily="34" charset="0"/>
                <a:cs typeface="Arial" pitchFamily="34" charset="0"/>
              </a:rPr>
              <a:t>в т. ч. ПДПС 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474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чел.</a:t>
            </a:r>
          </a:p>
          <a:p>
            <a:r>
              <a:rPr lang="ru-RU" sz="1400" dirty="0">
                <a:latin typeface="Arial" pitchFamily="34" charset="0"/>
                <a:ea typeface="Verdana" pitchFamily="34" charset="0"/>
                <a:cs typeface="Arial" pitchFamily="34" charset="0"/>
              </a:rPr>
              <a:t>летчиков–наблюдателей 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25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чел.</a:t>
            </a:r>
          </a:p>
          <a:p>
            <a:r>
              <a:rPr lang="ru-RU" sz="1400" dirty="0">
                <a:latin typeface="Arial" pitchFamily="34" charset="0"/>
                <a:ea typeface="Verdana" pitchFamily="34" charset="0"/>
                <a:cs typeface="Arial" pitchFamily="34" charset="0"/>
              </a:rPr>
              <a:t>ЛПС 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313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чел.</a:t>
            </a:r>
          </a:p>
        </p:txBody>
      </p:sp>
      <p:sp>
        <p:nvSpPr>
          <p:cNvPr id="56" name="Rectangle 84"/>
          <p:cNvSpPr>
            <a:spLocks noChangeArrowheads="1"/>
          </p:cNvSpPr>
          <p:nvPr/>
        </p:nvSpPr>
        <p:spPr bwMode="auto">
          <a:xfrm>
            <a:off x="6583246" y="4813970"/>
            <a:ext cx="2560754" cy="136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defTabSz="1279525"/>
            <a:r>
              <a:rPr lang="ru-RU" sz="1400" dirty="0">
                <a:latin typeface="Arial" pitchFamily="34" charset="0"/>
                <a:ea typeface="Verdana" pitchFamily="34" charset="0"/>
                <a:cs typeface="Arial" pitchFamily="34" charset="0"/>
              </a:rPr>
              <a:t>ф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илиалы авиабазы -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13</a:t>
            </a:r>
          </a:p>
          <a:p>
            <a:pPr defTabSz="1279525"/>
            <a:r>
              <a:rPr lang="ru-RU" sz="140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Лесоп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ожарные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с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танции -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20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defTabSz="1279525"/>
            <a:endParaRPr lang="ru-RU" sz="1400" dirty="0" smtClean="0">
              <a:solidFill>
                <a:schemeClr val="tx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defTabSz="1279525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ПП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C,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ДПС</a:t>
            </a:r>
          </a:p>
          <a:p>
            <a:pPr defTabSz="1279525"/>
            <a:endParaRPr lang="ru-RU" sz="1400" dirty="0" smtClean="0">
              <a:solidFill>
                <a:schemeClr val="tx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defTabSz="1279525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ДПС</a:t>
            </a:r>
            <a:endParaRPr lang="ru-RU" sz="1400" dirty="0">
              <a:solidFill>
                <a:schemeClr val="tx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7" name="Блок-схема: узел 56"/>
          <p:cNvSpPr/>
          <p:nvPr/>
        </p:nvSpPr>
        <p:spPr>
          <a:xfrm>
            <a:off x="6220227" y="5159374"/>
            <a:ext cx="207963" cy="200025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Рисунок 35" descr="Парашю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2225" y="4056096"/>
            <a:ext cx="414262" cy="414262"/>
          </a:xfrm>
          <a:prstGeom prst="rect">
            <a:avLst/>
          </a:prstGeom>
        </p:spPr>
      </p:pic>
      <p:pic>
        <p:nvPicPr>
          <p:cNvPr id="66" name="Рисунок 65" descr="Парашю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026" y="5420608"/>
            <a:ext cx="414262" cy="414262"/>
          </a:xfrm>
          <a:prstGeom prst="rect">
            <a:avLst/>
          </a:prstGeom>
        </p:spPr>
      </p:pic>
      <p:pic>
        <p:nvPicPr>
          <p:cNvPr id="67" name="Рисунок 66" descr="Парашю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3369" y="3563454"/>
            <a:ext cx="414262" cy="414262"/>
          </a:xfrm>
          <a:prstGeom prst="rect">
            <a:avLst/>
          </a:prstGeom>
        </p:spPr>
      </p:pic>
      <p:pic>
        <p:nvPicPr>
          <p:cNvPr id="68" name="Рисунок 67" descr="Парашю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9165" y="5445418"/>
            <a:ext cx="414262" cy="414262"/>
          </a:xfrm>
          <a:prstGeom prst="rect">
            <a:avLst/>
          </a:prstGeom>
        </p:spPr>
      </p:pic>
      <p:pic>
        <p:nvPicPr>
          <p:cNvPr id="71" name="Рисунок 70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388394" y="3686865"/>
            <a:ext cx="252412" cy="252412"/>
          </a:xfrm>
          <a:prstGeom prst="rect">
            <a:avLst/>
          </a:prstGeom>
          <a:noFill/>
        </p:spPr>
      </p:pic>
      <p:pic>
        <p:nvPicPr>
          <p:cNvPr id="72" name="Рисунок 71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497932" y="2858190"/>
            <a:ext cx="252412" cy="252412"/>
          </a:xfrm>
          <a:prstGeom prst="rect">
            <a:avLst/>
          </a:prstGeom>
          <a:noFill/>
        </p:spPr>
      </p:pic>
      <p:pic>
        <p:nvPicPr>
          <p:cNvPr id="73" name="Рисунок 72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052638" y="2674834"/>
            <a:ext cx="252412" cy="252412"/>
          </a:xfrm>
          <a:prstGeom prst="rect">
            <a:avLst/>
          </a:prstGeom>
          <a:noFill/>
        </p:spPr>
      </p:pic>
      <p:pic>
        <p:nvPicPr>
          <p:cNvPr id="74" name="Рисунок 73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688307" y="4177402"/>
            <a:ext cx="252412" cy="252412"/>
          </a:xfrm>
          <a:prstGeom prst="rect">
            <a:avLst/>
          </a:prstGeom>
          <a:noFill/>
        </p:spPr>
      </p:pic>
      <p:pic>
        <p:nvPicPr>
          <p:cNvPr id="75" name="Рисунок 74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993107" y="5018777"/>
            <a:ext cx="252412" cy="252412"/>
          </a:xfrm>
          <a:prstGeom prst="rect">
            <a:avLst/>
          </a:prstGeom>
          <a:noFill/>
        </p:spPr>
      </p:pic>
      <p:pic>
        <p:nvPicPr>
          <p:cNvPr id="76" name="Рисунок 75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447132" y="5555352"/>
            <a:ext cx="252412" cy="252412"/>
          </a:xfrm>
          <a:prstGeom prst="rect">
            <a:avLst/>
          </a:prstGeom>
          <a:noFill/>
        </p:spPr>
      </p:pic>
      <p:pic>
        <p:nvPicPr>
          <p:cNvPr id="77" name="Рисунок 76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415507" y="4459977"/>
            <a:ext cx="252412" cy="252412"/>
          </a:xfrm>
          <a:prstGeom prst="rect">
            <a:avLst/>
          </a:prstGeom>
          <a:noFill/>
        </p:spPr>
      </p:pic>
      <p:pic>
        <p:nvPicPr>
          <p:cNvPr id="78" name="Рисунок 77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802982" y="4390127"/>
            <a:ext cx="252412" cy="252412"/>
          </a:xfrm>
          <a:prstGeom prst="rect">
            <a:avLst/>
          </a:prstGeom>
          <a:noFill/>
        </p:spPr>
      </p:pic>
      <p:pic>
        <p:nvPicPr>
          <p:cNvPr id="79" name="Рисунок 78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717382" y="4561577"/>
            <a:ext cx="252412" cy="252412"/>
          </a:xfrm>
          <a:prstGeom prst="rect">
            <a:avLst/>
          </a:prstGeom>
          <a:noFill/>
        </p:spPr>
      </p:pic>
      <p:pic>
        <p:nvPicPr>
          <p:cNvPr id="80" name="Рисунок 79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895182" y="3675752"/>
            <a:ext cx="252412" cy="252412"/>
          </a:xfrm>
          <a:prstGeom prst="rect">
            <a:avLst/>
          </a:prstGeom>
          <a:noFill/>
        </p:spPr>
      </p:pic>
      <p:pic>
        <p:nvPicPr>
          <p:cNvPr id="81" name="Рисунок 80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5350" y="2403475"/>
            <a:ext cx="657883" cy="365125"/>
          </a:xfrm>
          <a:prstGeom prst="rect">
            <a:avLst/>
          </a:prstGeom>
        </p:spPr>
      </p:pic>
      <p:pic>
        <p:nvPicPr>
          <p:cNvPr id="82" name="Рисунок 81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14450" y="2930525"/>
            <a:ext cx="657883" cy="365125"/>
          </a:xfrm>
          <a:prstGeom prst="rect">
            <a:avLst/>
          </a:prstGeom>
        </p:spPr>
      </p:pic>
      <p:pic>
        <p:nvPicPr>
          <p:cNvPr id="83" name="Рисунок 82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22450" y="3863975"/>
            <a:ext cx="657883" cy="365125"/>
          </a:xfrm>
          <a:prstGeom prst="rect">
            <a:avLst/>
          </a:prstGeom>
        </p:spPr>
      </p:pic>
      <p:pic>
        <p:nvPicPr>
          <p:cNvPr id="84" name="Рисунок 83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8900" y="4860925"/>
            <a:ext cx="657883" cy="365125"/>
          </a:xfrm>
          <a:prstGeom prst="rect">
            <a:avLst/>
          </a:prstGeom>
        </p:spPr>
      </p:pic>
      <p:pic>
        <p:nvPicPr>
          <p:cNvPr id="85" name="Рисунок 84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47950" y="4448175"/>
            <a:ext cx="657883" cy="365125"/>
          </a:xfrm>
          <a:prstGeom prst="rect">
            <a:avLst/>
          </a:prstGeom>
        </p:spPr>
      </p:pic>
      <p:pic>
        <p:nvPicPr>
          <p:cNvPr id="86" name="Рисунок 85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0350" y="4219575"/>
            <a:ext cx="657883" cy="365125"/>
          </a:xfrm>
          <a:prstGeom prst="rect">
            <a:avLst/>
          </a:prstGeom>
        </p:spPr>
      </p:pic>
      <p:pic>
        <p:nvPicPr>
          <p:cNvPr id="87" name="Рисунок 86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68950" y="3346450"/>
            <a:ext cx="657883" cy="365125"/>
          </a:xfrm>
          <a:prstGeom prst="rect">
            <a:avLst/>
          </a:prstGeom>
        </p:spPr>
      </p:pic>
      <p:pic>
        <p:nvPicPr>
          <p:cNvPr id="88" name="Рисунок 87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7500" y="4057650"/>
            <a:ext cx="657883" cy="365125"/>
          </a:xfrm>
          <a:prstGeom prst="rect">
            <a:avLst/>
          </a:prstGeom>
        </p:spPr>
      </p:pic>
      <p:pic>
        <p:nvPicPr>
          <p:cNvPr id="89" name="Рисунок 88" descr="Самолет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33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199982" y="4860027"/>
            <a:ext cx="252412" cy="252412"/>
          </a:xfrm>
          <a:prstGeom prst="rect">
            <a:avLst/>
          </a:prstGeom>
          <a:noFill/>
        </p:spPr>
      </p:pic>
      <p:pic>
        <p:nvPicPr>
          <p:cNvPr id="90" name="Рисунок 89" descr="Вертоле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38850" y="5819775"/>
            <a:ext cx="657883" cy="365125"/>
          </a:xfrm>
          <a:prstGeom prst="rect">
            <a:avLst/>
          </a:prstGeom>
        </p:spPr>
      </p:pic>
      <p:sp>
        <p:nvSpPr>
          <p:cNvPr id="49" name="Блок-схема: узел 48"/>
          <p:cNvSpPr/>
          <p:nvPr/>
        </p:nvSpPr>
        <p:spPr>
          <a:xfrm>
            <a:off x="6048778" y="365061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Блок-схема: узел 49"/>
          <p:cNvSpPr/>
          <p:nvPr/>
        </p:nvSpPr>
        <p:spPr>
          <a:xfrm>
            <a:off x="5858278" y="450405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Блок-схема: узел 50"/>
          <p:cNvSpPr/>
          <p:nvPr/>
        </p:nvSpPr>
        <p:spPr>
          <a:xfrm>
            <a:off x="5652538" y="445833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020078" y="41763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Блок-схема: узел 52"/>
          <p:cNvSpPr/>
          <p:nvPr/>
        </p:nvSpPr>
        <p:spPr>
          <a:xfrm>
            <a:off x="4579620" y="47478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4753378" y="434403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Блок-схема: узел 54"/>
          <p:cNvSpPr/>
          <p:nvPr/>
        </p:nvSpPr>
        <p:spPr>
          <a:xfrm>
            <a:off x="4319038" y="39477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Блок-схема: узел 57"/>
          <p:cNvSpPr/>
          <p:nvPr/>
        </p:nvSpPr>
        <p:spPr>
          <a:xfrm>
            <a:off x="4151398" y="52431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Блок-схема: узел 58"/>
          <p:cNvSpPr/>
          <p:nvPr/>
        </p:nvSpPr>
        <p:spPr>
          <a:xfrm>
            <a:off x="2779798" y="554037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Блок-схема: узел 59"/>
          <p:cNvSpPr/>
          <p:nvPr/>
        </p:nvSpPr>
        <p:spPr>
          <a:xfrm>
            <a:off x="2314978" y="563943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Блок-схема: узел 60"/>
          <p:cNvSpPr/>
          <p:nvPr/>
        </p:nvSpPr>
        <p:spPr>
          <a:xfrm>
            <a:off x="1598698" y="431355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Блок-схема: узел 61"/>
          <p:cNvSpPr/>
          <p:nvPr/>
        </p:nvSpPr>
        <p:spPr>
          <a:xfrm>
            <a:off x="1469158" y="435927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Блок-схема: узел 62"/>
          <p:cNvSpPr/>
          <p:nvPr/>
        </p:nvSpPr>
        <p:spPr>
          <a:xfrm>
            <a:off x="1316758" y="44049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Блок-схема: узел 63"/>
          <p:cNvSpPr/>
          <p:nvPr/>
        </p:nvSpPr>
        <p:spPr>
          <a:xfrm>
            <a:off x="1880638" y="41382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Блок-схема: узел 64"/>
          <p:cNvSpPr/>
          <p:nvPr/>
        </p:nvSpPr>
        <p:spPr>
          <a:xfrm>
            <a:off x="1423438" y="390969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Блок-схема: узел 68"/>
          <p:cNvSpPr/>
          <p:nvPr/>
        </p:nvSpPr>
        <p:spPr>
          <a:xfrm>
            <a:off x="2238778" y="381825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Блок-схема: узел 69"/>
          <p:cNvSpPr/>
          <p:nvPr/>
        </p:nvSpPr>
        <p:spPr>
          <a:xfrm>
            <a:off x="2193058" y="260667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Рисунок 34" descr="Парашю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4996" y="2298180"/>
            <a:ext cx="414262" cy="414262"/>
          </a:xfrm>
          <a:prstGeom prst="rect">
            <a:avLst/>
          </a:prstGeom>
        </p:spPr>
      </p:pic>
      <p:sp>
        <p:nvSpPr>
          <p:cNvPr id="91" name="Блок-схема: узел 90"/>
          <p:cNvSpPr/>
          <p:nvPr/>
        </p:nvSpPr>
        <p:spPr>
          <a:xfrm>
            <a:off x="2642638" y="278193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Рисунок 33" descr="Парашю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9917" y="2475389"/>
            <a:ext cx="414262" cy="414262"/>
          </a:xfrm>
          <a:prstGeom prst="rect">
            <a:avLst/>
          </a:prstGeom>
        </p:spPr>
      </p:pic>
      <p:sp>
        <p:nvSpPr>
          <p:cNvPr id="92" name="Блок-схема: узел 91"/>
          <p:cNvSpPr/>
          <p:nvPr/>
        </p:nvSpPr>
        <p:spPr>
          <a:xfrm>
            <a:off x="3343678" y="461073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Блок-схема: узел 92"/>
          <p:cNvSpPr/>
          <p:nvPr/>
        </p:nvSpPr>
        <p:spPr>
          <a:xfrm>
            <a:off x="1911118" y="5174615"/>
            <a:ext cx="159764" cy="1536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FFFF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1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</a:t>
            </a:r>
            <a:r>
              <a:rPr lang="ru-RU" dirty="0" err="1" smtClean="0"/>
              <a:t>лесопожарному</a:t>
            </a:r>
            <a:r>
              <a:rPr lang="ru-RU" dirty="0" smtClean="0"/>
              <a:t> сезону</a:t>
            </a:r>
            <a:endParaRPr lang="ru-RU" dirty="0"/>
          </a:p>
        </p:txBody>
      </p:sp>
      <p:pic>
        <p:nvPicPr>
          <p:cNvPr id="6" name="Picture 7" descr="http://www.aviales.ru/files/foto/2011/vol_kova/1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6" r="26727"/>
          <a:stretch>
            <a:fillRect/>
          </a:stretch>
        </p:blipFill>
        <p:spPr bwMode="auto">
          <a:xfrm>
            <a:off x="6703572" y="1198563"/>
            <a:ext cx="2050011" cy="2892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ShilovAA\Desktop\СОВЕЩАНИЯ\ПОДГОТОВКА к ПОЖСЕЗОНУ\Совещание Пыть-Ях 22.04.2016\IMG_00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03" y="1486571"/>
            <a:ext cx="3909467" cy="2604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7" name="Picture 3" descr="C:\Users\shilovaa\Desktop\СОВЕЩАНИЯ\ДГЗ_ подготовка к пожсезону 21.02.2013\108 (копия)_filter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18" y="4267200"/>
            <a:ext cx="2989439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ShilovAA\Desktop\СОВЕЩАНИЯ\ПОДГОТОВКА к ПОЖСЕЗОНУ\Совещание Пыть-Ях 22.04.2016\IMG_001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95"/>
          <a:stretch/>
        </p:blipFill>
        <p:spPr bwMode="auto">
          <a:xfrm>
            <a:off x="3230483" y="4267200"/>
            <a:ext cx="2701259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7" name="Picture 3" descr="C:\Users\ShilovAA\Desktop\СОВЕЩАНИЯ\ПОДГОТОВКА к ПОЖСЕЗОНУ\Совещание Пыть-Ях 22.04.2016\IMG_00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03" y="4267199"/>
            <a:ext cx="2987955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4" name="Picture 4" descr="C:\Users\SumkinNA.ADMUGRA\Pictures\Рисунок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" t="2829" r="5758" b="6155"/>
          <a:stretch/>
        </p:blipFill>
        <p:spPr bwMode="auto">
          <a:xfrm>
            <a:off x="4476750" y="1393655"/>
            <a:ext cx="1781175" cy="250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111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smtClean="0"/>
              <a:t>Ущерб причиненный лесными пожарами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1998" y="1905297"/>
            <a:ext cx="4451929" cy="434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620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Arial" pitchFamily="34" charset="0"/>
                <a:ea typeface="Calibri" pitchFamily="34" charset="0"/>
                <a:cs typeface="Arial" pitchFamily="34" charset="0"/>
              </a:rPr>
              <a:t>В пожароопасный сезон 2021 года на землях лесного фонда на территории округа </a:t>
            </a:r>
            <a:r>
              <a:rPr lang="ru-RU" sz="1650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зарегистрировано 328 лесных пожаров</a:t>
            </a:r>
            <a:r>
              <a:rPr lang="ru-RU" sz="1400" dirty="0">
                <a:latin typeface="Arial" pitchFamily="34" charset="0"/>
                <a:ea typeface="Calibri" pitchFamily="34" charset="0"/>
                <a:cs typeface="Arial" pitchFamily="34" charset="0"/>
              </a:rPr>
              <a:t> на общей площади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17 595,16 га.</a:t>
            </a:r>
          </a:p>
          <a:p>
            <a:pPr lvl="0" indent="162000" algn="just" fontAlgn="base">
              <a:spcBef>
                <a:spcPct val="0"/>
              </a:spcBef>
              <a:spcAft>
                <a:spcPct val="0"/>
              </a:spcAft>
            </a:pPr>
            <a:endParaRPr lang="ru-RU" sz="1600" b="1" i="1" dirty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Arial" pitchFamily="34" charset="0"/>
                <a:ea typeface="Calibri" pitchFamily="34" charset="0"/>
                <a:cs typeface="Arial" pitchFamily="34" charset="0"/>
              </a:rPr>
              <a:t>Зарегистрировано </a:t>
            </a:r>
            <a:r>
              <a:rPr lang="ru-RU" sz="1600" b="1" dirty="0">
                <a:latin typeface="Arial" pitchFamily="34" charset="0"/>
                <a:ea typeface="Calibri" pitchFamily="34" charset="0"/>
                <a:cs typeface="Arial" pitchFamily="34" charset="0"/>
              </a:rPr>
              <a:t>17 крупных</a:t>
            </a:r>
            <a:r>
              <a:rPr lang="ru-RU" sz="1400" dirty="0">
                <a:latin typeface="Arial" pitchFamily="34" charset="0"/>
                <a:ea typeface="Calibri" pitchFamily="34" charset="0"/>
                <a:cs typeface="Arial" pitchFamily="34" charset="0"/>
              </a:rPr>
              <a:t> лесных пожаров на общей площади </a:t>
            </a:r>
            <a:r>
              <a:rPr lang="ru-RU" sz="1600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12 434,86га</a:t>
            </a:r>
            <a:r>
              <a:rPr lang="ru-RU" sz="1400" dirty="0"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Ущерб,</a:t>
            </a:r>
            <a:r>
              <a:rPr lang="ru-RU" sz="1400" dirty="0">
                <a:latin typeface="Arial" pitchFamily="34" charset="0"/>
                <a:ea typeface="Calibri" pitchFamily="34" charset="0"/>
                <a:cs typeface="Arial" pitchFamily="34" charset="0"/>
              </a:rPr>
              <a:t> нанесенный лесными пожарами на территории земель лесного фонда: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2013 год – 434,9 млн. рублей; 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2014 год – 133,9 млн. рублей; 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2015 год – 14,4 млн. рублей; </a:t>
            </a: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2016 год – 161,6 млн. рублей;</a:t>
            </a: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2017 год – 333,6 млн. рублей;</a:t>
            </a: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2018 год – 58,5 млн. рублей;</a:t>
            </a: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2019 год – 125,7 млн. рублей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2020 год – 2 055  млн. рублей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 indent="16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2021 год – 531,3 млн.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рублей.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KopylovAV\Desktop\ПИСЬМА\НОВЫЙ ЗАМ\2017\совет феде\23.jpg"/>
          <p:cNvPicPr>
            <a:picLocks noChangeAspect="1" noChangeArrowheads="1"/>
          </p:cNvPicPr>
          <p:nvPr/>
        </p:nvPicPr>
        <p:blipFill rotWithShape="1">
          <a:blip r:embed="rId2" cstate="print"/>
          <a:srcRect t="19488"/>
          <a:stretch/>
        </p:blipFill>
        <p:spPr bwMode="auto">
          <a:xfrm>
            <a:off x="197091" y="1405985"/>
            <a:ext cx="4155834" cy="250945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027" name="Picture 3" descr="C:\Users\KopylovAV\Desktop\ПИСЬМА\НОВЫЙ ЗАМ\2017\совет феде\30.jpg"/>
          <p:cNvPicPr>
            <a:picLocks noChangeAspect="1" noChangeArrowheads="1"/>
          </p:cNvPicPr>
          <p:nvPr/>
        </p:nvPicPr>
        <p:blipFill rotWithShape="1">
          <a:blip r:embed="rId3" cstate="print"/>
          <a:srcRect t="16535"/>
          <a:stretch/>
        </p:blipFill>
        <p:spPr bwMode="auto">
          <a:xfrm>
            <a:off x="197091" y="3992436"/>
            <a:ext cx="4155834" cy="2601526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3353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2041" y="3451652"/>
            <a:ext cx="2952744" cy="2862647"/>
          </a:xfrm>
          <a:prstGeom prst="rect">
            <a:avLst/>
          </a:prstGeom>
        </p:spPr>
      </p:pic>
      <p:pic>
        <p:nvPicPr>
          <p:cNvPr id="4" name="Рисунок 3" descr="1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994" y="1573427"/>
            <a:ext cx="3245838" cy="45843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22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752" y="1597267"/>
            <a:ext cx="3208065" cy="45310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Портфель проектов «Экология»</a:t>
            </a:r>
            <a:br>
              <a:rPr lang="ru-RU" dirty="0" smtClean="0"/>
            </a:br>
            <a:r>
              <a:rPr lang="ru-RU" dirty="0" smtClean="0"/>
              <a:t>Ханты-Мансийского автономного округа - </a:t>
            </a:r>
            <a:r>
              <a:rPr lang="ru-RU" dirty="0" err="1" smtClean="0"/>
              <a:t>Югры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08172" y="1499287"/>
            <a:ext cx="20100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Указ Президента Российской Федерации                          от 7 мая 2018 года</a:t>
            </a:r>
          </a:p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№ 204 </a:t>
            </a:r>
          </a:p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«О национальных целях и стратегических задачах развития Российской Федерации на период до 2024 года»</a:t>
            </a:r>
          </a:p>
        </p:txBody>
      </p:sp>
      <p:sp>
        <p:nvSpPr>
          <p:cNvPr id="7" name="object 3"/>
          <p:cNvSpPr>
            <a:spLocks noChangeArrowheads="1"/>
          </p:cNvSpPr>
          <p:nvPr/>
        </p:nvSpPr>
        <p:spPr bwMode="auto">
          <a:xfrm>
            <a:off x="1490406" y="253958"/>
            <a:ext cx="2488470" cy="965242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ttps://ib.komisc.ru/add/rb/images/2742.jpg"/>
          <p:cNvPicPr/>
          <p:nvPr/>
        </p:nvPicPr>
        <p:blipFill>
          <a:blip r:embed="rId2" cstate="print"/>
          <a:srcRect l="2726" t="20865" r="4276" b="28237"/>
          <a:stretch>
            <a:fillRect/>
          </a:stretch>
        </p:blipFill>
        <p:spPr bwMode="auto">
          <a:xfrm>
            <a:off x="3516834" y="4666625"/>
            <a:ext cx="1624007" cy="3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26144">
            <a:off x="4187637" y="3276522"/>
            <a:ext cx="454391" cy="4912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43605">
            <a:off x="2921197" y="3398886"/>
            <a:ext cx="463743" cy="2465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4291344">
            <a:off x="1637487" y="3265505"/>
            <a:ext cx="432434" cy="4882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93521">
            <a:off x="415775" y="3408908"/>
            <a:ext cx="437620" cy="2014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Сохранение биологического разнообразия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и развитие экологического туризма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23934" y="1565189"/>
            <a:ext cx="38643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Финансовое обеспечение реализации проекта (млн рублей)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25" y="5001563"/>
            <a:ext cx="863856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В 2022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году: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создан памятник природы «</a:t>
            </a:r>
            <a:r>
              <a:rPr lang="ru-RU" sz="1300" dirty="0" err="1">
                <a:latin typeface="Arial" pitchFamily="34" charset="0"/>
                <a:cs typeface="Arial" pitchFamily="34" charset="0"/>
              </a:rPr>
              <a:t>Реполовский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 кедровый бор» и его охранная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зона; созданы две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экологические тропы на территории заказника «</a:t>
            </a:r>
            <a:r>
              <a:rPr lang="ru-RU" sz="1300" dirty="0" err="1">
                <a:latin typeface="Arial" pitchFamily="34" charset="0"/>
                <a:cs typeface="Arial" pitchFamily="34" charset="0"/>
              </a:rPr>
              <a:t>Сорумский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» и памятника природы «</a:t>
            </a:r>
            <a:r>
              <a:rPr lang="ru-RU" sz="1300" dirty="0" err="1">
                <a:latin typeface="Arial" pitchFamily="34" charset="0"/>
                <a:cs typeface="Arial" pitchFamily="34" charset="0"/>
              </a:rPr>
              <a:t>Луговские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 мамонты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», за счет чего увеличен туристический поток не менее чем на 100 человек;  созданы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условия для сохранения стабильной численности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дикого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северного оленя и западносибирского речного бобра. Финансирование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мероприятий осуществляется за счет бюджета автономного округа. </a:t>
            </a:r>
          </a:p>
          <a:p>
            <a:pPr algn="just"/>
            <a:r>
              <a:rPr lang="ru-RU" sz="1300" dirty="0" smtClean="0">
                <a:latin typeface="Arial" pitchFamily="34" charset="0"/>
                <a:cs typeface="Arial" pitchFamily="34" charset="0"/>
              </a:rPr>
              <a:t>Фактический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выпуск молоди Сибирского осетра в реки Обь-Иртышского рыбохозяйственного района составил 2,3 млн шт.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Финансирование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мероприятия осуществляется за счет внебюджетных источников (средств предприятий-природопользователей).</a:t>
            </a:r>
          </a:p>
        </p:txBody>
      </p:sp>
      <p:pic>
        <p:nvPicPr>
          <p:cNvPr id="14" name="Рисунок 13" descr="https://ds03.infourok.ru/uploads/ex/1232/00014ab1-3e105517/img8.jpg"/>
          <p:cNvPicPr/>
          <p:nvPr/>
        </p:nvPicPr>
        <p:blipFill>
          <a:blip r:embed="rId7" cstate="print"/>
          <a:srcRect l="27900" t="33974" r="21432" b="28419"/>
          <a:stretch>
            <a:fillRect/>
          </a:stretch>
        </p:blipFill>
        <p:spPr bwMode="auto">
          <a:xfrm rot="21353130">
            <a:off x="3883651" y="4259230"/>
            <a:ext cx="630344" cy="32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42653" y="4026244"/>
            <a:ext cx="506185" cy="487647"/>
          </a:xfrm>
          <a:prstGeom prst="rect">
            <a:avLst/>
          </a:prstGeom>
        </p:spPr>
      </p:pic>
      <p:pic>
        <p:nvPicPr>
          <p:cNvPr id="3074" name="Picture 2" descr="Экология_лого_цвет-гориз_лев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r="4378"/>
          <a:stretch/>
        </p:blipFill>
        <p:spPr bwMode="auto">
          <a:xfrm>
            <a:off x="1436710" y="493748"/>
            <a:ext cx="2710468" cy="9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593290"/>
              </p:ext>
            </p:extLst>
          </p:nvPr>
        </p:nvGraphicFramePr>
        <p:xfrm>
          <a:off x="5397190" y="2202574"/>
          <a:ext cx="3496084" cy="2358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01" y="2334986"/>
            <a:ext cx="538822" cy="52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" y="1318055"/>
            <a:ext cx="538603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   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Период реализации проекта 2019-2024 годы. </a:t>
            </a:r>
          </a:p>
          <a:p>
            <a:pPr algn="just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Основные этапы реализации: </a:t>
            </a:r>
          </a:p>
          <a:p>
            <a:pPr algn="just"/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Создание 3 особо охраняемых природных территорий регионального значения общей площадью 4 372,8 гектар</a:t>
            </a:r>
          </a:p>
          <a:p>
            <a:pPr lvl="0">
              <a:buFont typeface="Wingdings" pitchFamily="2" charset="2"/>
              <a:buChar char="Ø"/>
            </a:pPr>
            <a:endParaRPr lang="ru-RU" sz="13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endParaRPr lang="ru-RU" sz="600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Увеличение туристического потока путем создания 4 новых экологических троп на ООПТ общей протяженностью 6,2 км</a:t>
            </a:r>
          </a:p>
          <a:p>
            <a:pPr lvl="0">
              <a:buFont typeface="Wingdings" pitchFamily="2" charset="2"/>
              <a:buChar char="Ø"/>
            </a:pPr>
            <a:endParaRPr lang="ru-RU" sz="13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endParaRPr lang="ru-RU" sz="13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Поддержание стабильной численности 2 ключевых видов животных, внесенных в Красную книгу автономного округа (дикого северного оленя  и западносибирского речного бобра)</a:t>
            </a:r>
          </a:p>
          <a:p>
            <a:pPr lvl="0" algn="just"/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endParaRPr lang="ru-RU" sz="600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Восстановление популяции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Сибирского осетра путем проведения компенсационных мероприятий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96" y="561402"/>
            <a:ext cx="2404275" cy="2404275"/>
          </a:xfrm>
          <a:prstGeom prst="rect">
            <a:avLst/>
          </a:prstGeom>
          <a:effectLst>
            <a:glow rad="127000">
              <a:schemeClr val="bg2">
                <a:alpha val="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Сохранение лесов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206440" y="1631093"/>
            <a:ext cx="3795074" cy="440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Основными мероприятиями проекта являются:</a:t>
            </a:r>
          </a:p>
          <a:p>
            <a:pPr algn="ctr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dirty="0" smtClean="0">
                <a:latin typeface="Arial" pitchFamily="34" charset="0"/>
                <a:cs typeface="Arial" pitchFamily="34" charset="0"/>
              </a:rPr>
              <a:t>Увеличение объемов работ по восстановлению лесов на вырубках и лесных участках не занятых лесными насаждениями путем высадки выращиваемого посадочного материала и посева семян.</a:t>
            </a:r>
            <a:endParaRPr lang="en-US" sz="13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dirty="0" smtClean="0">
                <a:latin typeface="Arial" pitchFamily="34" charset="0"/>
                <a:cs typeface="Arial" pitchFamily="34" charset="0"/>
              </a:rPr>
              <a:t>Создание запаса семян лесных растений главных древесных пород, произрастающих на территории автономного округа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dirty="0" smtClean="0">
                <a:latin typeface="Arial" pitchFamily="34" charset="0"/>
                <a:cs typeface="Arial" pitchFamily="34" charset="0"/>
              </a:rPr>
              <a:t>Закупка специализированной техники и оборудования, предназначенных для проведения работ по восстановлению лесов.</a:t>
            </a:r>
            <a:endParaRPr lang="en-US" sz="13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dirty="0" smtClean="0">
                <a:latin typeface="Arial" pitchFamily="34" charset="0"/>
                <a:cs typeface="Arial" pitchFamily="34" charset="0"/>
              </a:rPr>
              <a:t>Закупка техники и оборудования для предупреждения распространения и тушения лесных пожаров.</a:t>
            </a:r>
          </a:p>
          <a:p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670285"/>
              </p:ext>
            </p:extLst>
          </p:nvPr>
        </p:nvGraphicFramePr>
        <p:xfrm>
          <a:off x="115332" y="2293088"/>
          <a:ext cx="4306792" cy="3775182"/>
        </p:xfrm>
        <a:graphic>
          <a:graphicData uri="http://schemas.openxmlformats.org/drawingml/2006/table">
            <a:tbl>
              <a:tblPr/>
              <a:tblGrid>
                <a:gridCol w="3576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78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39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77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96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2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Тип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и наименование показателя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План на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2022г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Факт на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2022г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r>
                        <a:rPr lang="en-US" sz="11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исполнения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1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Основной.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   Отношение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площади </a:t>
                      </a: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лесовосстановления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 лесоразведения к площади вырубленных и погибших лесных насаждений, 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6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Дополнительный.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Площадь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лесовосстановления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и лесоразведения, тыс. га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31,01</a:t>
                      </a: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32,13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103,6</a:t>
                      </a: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9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Дополнительный.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Количество выращенного посадочного материала лесных растений,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млн.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шт.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155,1</a:t>
                      </a: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6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Дополнительный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200" dirty="0">
                          <a:latin typeface="Times New Roman"/>
                          <a:ea typeface="Arial Unicode MS"/>
                          <a:cs typeface="Times New Roman"/>
                        </a:rPr>
                        <a:t> Запас семян лесных растений для </a:t>
                      </a:r>
                      <a:r>
                        <a:rPr lang="ru-RU" sz="1200" dirty="0" err="1">
                          <a:latin typeface="Times New Roman"/>
                          <a:ea typeface="Arial Unicode MS"/>
                          <a:cs typeface="Times New Roman"/>
                        </a:rPr>
                        <a:t>лесовосстановления</a:t>
                      </a:r>
                      <a:r>
                        <a:rPr lang="ru-RU" sz="1200" dirty="0">
                          <a:latin typeface="Times New Roman"/>
                          <a:ea typeface="Arial Unicode MS"/>
                          <a:cs typeface="Times New Roman"/>
                        </a:rPr>
                        <a:t> и лесоразведения, </a:t>
                      </a:r>
                      <a:r>
                        <a:rPr lang="ru-RU" sz="1200" dirty="0" smtClean="0">
                          <a:latin typeface="Times New Roman"/>
                          <a:ea typeface="Arial Unicode MS"/>
                          <a:cs typeface="Times New Roman"/>
                        </a:rPr>
                        <a:t>кг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123568" y="1649133"/>
            <a:ext cx="46379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еализация регионального проекта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«Сохранение лесов» на 31 декабря 2022 года.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7476" y="3713914"/>
            <a:ext cx="476250" cy="2605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0047" y="2967149"/>
            <a:ext cx="476250" cy="2447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0046" y="4426561"/>
            <a:ext cx="457393" cy="3138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0047" y="5201710"/>
            <a:ext cx="476250" cy="319511"/>
          </a:xfrm>
          <a:prstGeom prst="rect">
            <a:avLst/>
          </a:prstGeom>
        </p:spPr>
      </p:pic>
      <p:pic>
        <p:nvPicPr>
          <p:cNvPr id="2050" name="Picture 2" descr="Экология_лого_цвет-гориз_лев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436" y="282347"/>
            <a:ext cx="2645682" cy="95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179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57290" y="857231"/>
            <a:ext cx="7429552" cy="658301"/>
          </a:xfrm>
        </p:spPr>
        <p:txBody>
          <a:bodyPr/>
          <a:lstStyle/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14 февраля 2023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года в Ханты-Мансийском автономном округе – Югре действует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41 школьное лесничество, в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которых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задействовано более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1000 детей и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подростков.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8" name="Picture 6" descr="C:\Users\NikitinaEO\Desktop\Расположение ШЛ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39" y="1601534"/>
            <a:ext cx="8777287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200" dirty="0" smtClean="0">
                <a:effectLst/>
              </a:rPr>
              <a:t>Лесное просвещение Югры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991" y="1353378"/>
            <a:ext cx="8488017" cy="863047"/>
          </a:xfrm>
          <a:prstGeom prst="roundRect">
            <a:avLst>
              <a:gd name="adj" fmla="val 13854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/>
          <a:lstStyle/>
          <a:p>
            <a:pPr indent="457200" algn="just">
              <a:defRPr/>
            </a:pP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Лесное просвещение – это </a:t>
            </a:r>
            <a:r>
              <a:rPr lang="ru-RU" sz="13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разъяснение общественности профессиональных лесных и лесохозяйственных терминов доступными средствами, информирование всех возрастных и социальных слоев населения о процессах и проблемах в лесах региона, о результатах бытовой, хозяйственной и производственной деятельности, связанной с лесом.</a:t>
            </a:r>
            <a:endParaRPr lang="ru-RU" sz="13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03351" y="2259051"/>
            <a:ext cx="1386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МЕРОПРИЯТИЯ</a:t>
            </a: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2022 года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017" y="2290066"/>
            <a:ext cx="1435099" cy="8617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Открытый окружной конкурс детских творческих работ «Благословляю Вас, леса!»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3663" y="5113146"/>
            <a:ext cx="2138081" cy="123423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осенняя акция «Сохраним лес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  <a:b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«Сад памяти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  <a:b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«Весенние и осенние дни древонасаждений»,  </a:t>
            </a:r>
            <a:b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окружная природоохранная акция «Чистый лес».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2563" y="5082326"/>
            <a:ext cx="1392233" cy="1323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Всероссийский день знаний о лесе в рамках Международного дня </a:t>
            </a:r>
            <a:r>
              <a:rPr lang="ru-RU" altLang="ru-RU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леса;</a:t>
            </a:r>
          </a:p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Международная акция «Марш парков – </a:t>
            </a:r>
            <a:r>
              <a:rPr lang="ru-RU" altLang="ru-RU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2022»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51961" y="3309675"/>
            <a:ext cx="1397945" cy="143136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Окружной смотр-конкурс «Лучшее школьное лесничество </a:t>
            </a:r>
            <a:r>
              <a:rPr lang="ru-RU" altLang="ru-RU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Югры;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Всероссийский заочный 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смотр-конкурс «Лучшее школьное 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лесничество Югры»</a:t>
            </a:r>
          </a:p>
          <a:p>
            <a:endParaRPr lang="ru-RU" sz="1000" b="1" dirty="0" smtClean="0">
              <a:effectLst>
                <a:glow rad="63500">
                  <a:schemeClr val="bg1"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2142" y="4423421"/>
            <a:ext cx="2091013" cy="553998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Форум школьных лесничеств Уральского федерального округа «</a:t>
            </a:r>
            <a:r>
              <a:rPr lang="ru-RU" altLang="ru-RU" sz="1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РrоЛЕС</a:t>
            </a:r>
            <a:r>
              <a:rPr lang="ru-RU" altLang="ru-RU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3434797" y="2575201"/>
            <a:ext cx="2315817" cy="1803814"/>
            <a:chOff x="3474762" y="3493743"/>
            <a:chExt cx="1643890" cy="1389685"/>
          </a:xfrm>
        </p:grpSpPr>
        <p:sp>
          <p:nvSpPr>
            <p:cNvPr id="21" name="AutoShape 2"/>
            <p:cNvSpPr>
              <a:spLocks noChangeArrowheads="1"/>
            </p:cNvSpPr>
            <p:nvPr/>
          </p:nvSpPr>
          <p:spPr bwMode="auto">
            <a:xfrm rot="5400000">
              <a:off x="3624780" y="3419925"/>
              <a:ext cx="1336675" cy="1484312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92D05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85CA3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AutoShape 2"/>
            <p:cNvSpPr>
              <a:spLocks noChangeArrowheads="1"/>
            </p:cNvSpPr>
            <p:nvPr/>
          </p:nvSpPr>
          <p:spPr bwMode="auto">
            <a:xfrm rot="5400000">
              <a:off x="3628369" y="3393146"/>
              <a:ext cx="1336675" cy="1643890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92D05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85CA3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3731898" y="3162301"/>
            <a:ext cx="1680201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ФОРМЫ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ЛЕСНОГО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ПРОСВЕЩЕНИЯ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7181" y="4890431"/>
            <a:ext cx="1242455" cy="1323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Всероссийский юниорский лесной конкурс «Подрост</a:t>
            </a:r>
            <a:r>
              <a:rPr lang="ru-RU" altLang="ru-RU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Форум школьных лесничеств «Югорский лесной Подрост»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03465" y="3927476"/>
            <a:ext cx="1156171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Межрайонные слеты школьных лесничеств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KonevtsovAV.ADMUGRA\Desktop\Работа\Основные мероприятия\Межрайонный слёт\2022 год\8.Отчёты по МСШЛ\ФОТО\Нижневартовское\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44" y="2259051"/>
            <a:ext cx="1764087" cy="13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onevtsovAV.ADMUGRA\Desktop\DSC_07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8" y="3469845"/>
            <a:ext cx="1857938" cy="123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onevtsovAV.ADMUGRA\Desktop\_DSC92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 t="22071" r="3988" b="18338"/>
          <a:stretch/>
        </p:blipFill>
        <p:spPr bwMode="auto">
          <a:xfrm>
            <a:off x="43472" y="5082326"/>
            <a:ext cx="1908489" cy="102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onevtsovAV.ADMUGRA\Desktop\Работа\Основные мероприятия\Межрайонный слёт\2022 год\8.Отчёты по МСШЛ\ФОТО\Октябрьское\IMG_335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2" r="3598" b="21301"/>
          <a:stretch/>
        </p:blipFill>
        <p:spPr bwMode="auto">
          <a:xfrm>
            <a:off x="7099301" y="3676989"/>
            <a:ext cx="1797050" cy="114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onevtsovAV.ADMUGRA\Desktop\Работа\Основные мероприятия\Межрайонный слёт\2022 год\8.Отчёты по МСШЛ\ФОТО\Советское\Советское. Слет ШЛ 2022 (2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1" b="26303"/>
          <a:stretch/>
        </p:blipFill>
        <p:spPr bwMode="auto">
          <a:xfrm>
            <a:off x="7127877" y="5029665"/>
            <a:ext cx="1411385" cy="104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KonevtsovAV.ADMUGRA\Desktop\Работа\Основные мероприятия\Межрайонный слёт\2022 год\8.Отчёты по МСШЛ\ФОТО\Урайское\image-17-05-22-03-39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" y="2290066"/>
            <a:ext cx="1878429" cy="96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6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ru-RU" sz="3000" b="1" i="1" kern="1200" dirty="0" smtClean="0">
                <a:solidFill>
                  <a:srgbClr val="00602B"/>
                </a:solidFill>
                <a:ea typeface="+mn-ea"/>
              </a:rPr>
              <a:t>Сохраним леса Югры!</a:t>
            </a:r>
            <a:endParaRPr lang="ru-RU" sz="3000" dirty="0">
              <a:solidFill>
                <a:srgbClr val="006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56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14057</TotalTime>
  <Words>1347</Words>
  <Application>Microsoft Office PowerPoint</Application>
  <PresentationFormat>Экран (4:3)</PresentationFormat>
  <Paragraphs>307</Paragraphs>
  <Slides>22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1_ТИТУЛ</vt:lpstr>
      <vt:lpstr>Международный день лесов  21 марта 2023 года</vt:lpstr>
      <vt:lpstr>Что такое лес. Мировые показатели</vt:lpstr>
      <vt:lpstr>Характеристика лесного фонда Югры</vt:lpstr>
      <vt:lpstr>О лесах Югры на 01.01.2023г.</vt:lpstr>
      <vt:lpstr>Использование лесов</vt:lpstr>
      <vt:lpstr>Фактический объем заготовки  древесины предприятиями Югры, тыс. м3</vt:lpstr>
      <vt:lpstr>Государственная экспертиза проектов освоения лесов </vt:lpstr>
      <vt:lpstr>ОСОБО ОХРАНЯЕМЫЕ ПРИРОДНЫЕ ТЕРРИТОРИИ (ООПТ)</vt:lpstr>
      <vt:lpstr>Жемчужины особо охраняемых природных территорий</vt:lpstr>
      <vt:lpstr>Численность коренных малочисленных народов севера</vt:lpstr>
      <vt:lpstr>Лесовосстановление</vt:lpstr>
      <vt:lpstr>Компенсационные мероприятия</vt:lpstr>
      <vt:lpstr>Лесовосстановление </vt:lpstr>
      <vt:lpstr>Структура пожаротушения  БУ «База авиационной и наземной охраны лесов»</vt:lpstr>
      <vt:lpstr>Подготовка к лесопожарному сезону</vt:lpstr>
      <vt:lpstr>Ущерб причиненный лесными пожарами</vt:lpstr>
      <vt:lpstr>Портфель проектов «Экология» Ханты-Мансийского автономного округа - Югры</vt:lpstr>
      <vt:lpstr>Сохранение биологического разнообразия  и развитие экологического туризма </vt:lpstr>
      <vt:lpstr>Сохранение лесов</vt:lpstr>
      <vt:lpstr>На 14 февраля 2023 года в Ханты-Мансийском автономном округе – Югре действует 41 школьное лесничество, в которых задействовано более 1000 детей и подростков. </vt:lpstr>
      <vt:lpstr>Лесное просвещение Югры</vt:lpstr>
      <vt:lpstr>Сохраним леса Югры!</vt:lpstr>
    </vt:vector>
  </TitlesOfParts>
  <Company>MyCompany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TimerbulatovFT</dc:creator>
  <cp:lastModifiedBy>Ердекова Елена Сергеевна</cp:lastModifiedBy>
  <cp:revision>962</cp:revision>
  <cp:lastPrinted>2019-02-28T12:04:56Z</cp:lastPrinted>
  <dcterms:created xsi:type="dcterms:W3CDTF">2013-01-24T11:30:51Z</dcterms:created>
  <dcterms:modified xsi:type="dcterms:W3CDTF">2023-03-13T04:11:16Z</dcterms:modified>
</cp:coreProperties>
</file>